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Roboto"/>
      <p:regular r:id="rId52"/>
      <p:bold r:id="rId53"/>
      <p:italic r:id="rId54"/>
      <p:boldItalic r:id="rId55"/>
    </p:embeddedFont>
    <p:embeddedFont>
      <p:font typeface="Nunito"/>
      <p:regular r:id="rId56"/>
      <p:bold r:id="rId57"/>
      <p:italic r:id="rId58"/>
      <p:boldItalic r:id="rId59"/>
    </p:embeddedFont>
    <p:embeddedFont>
      <p:font typeface="Lato"/>
      <p:regular r:id="rId60"/>
      <p:bold r:id="rId61"/>
      <p:italic r:id="rId62"/>
      <p:boldItalic r:id="rId63"/>
    </p:embeddedFont>
    <p:embeddedFont>
      <p:font typeface="Maven Pro"/>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C2F7E0-6789-425B-998A-8DADE62B5A30}">
  <a:tblStyle styleId="{C0C2F7E0-6789-425B-998A-8DADE62B5A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schemas.openxmlformats.org/officeDocument/2006/relationships/font" Target="fonts/MavenPro-regular.fntdata"/><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MavenPro-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Nunito-bold.fntdata"/><Relationship Id="rId12" Type="http://schemas.openxmlformats.org/officeDocument/2006/relationships/slide" Target="slides/slide6.xml"/><Relationship Id="rId56" Type="http://schemas.openxmlformats.org/officeDocument/2006/relationships/font" Target="fonts/Nunito-regular.fntdata"/><Relationship Id="rId15" Type="http://schemas.openxmlformats.org/officeDocument/2006/relationships/slide" Target="slides/slide9.xml"/><Relationship Id="rId59" Type="http://schemas.openxmlformats.org/officeDocument/2006/relationships/font" Target="fonts/Nunito-boldItalic.fntdata"/><Relationship Id="rId14" Type="http://schemas.openxmlformats.org/officeDocument/2006/relationships/slide" Target="slides/slide8.xml"/><Relationship Id="rId58"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name for presentation?</a:t>
            </a:r>
            <a:endParaRPr/>
          </a:p>
          <a:p>
            <a:pPr indent="0" lvl="0" marL="0" rtl="0" algn="l">
              <a:spcBef>
                <a:spcPts val="0"/>
              </a:spcBef>
              <a:spcAft>
                <a:spcPts val="0"/>
              </a:spcAft>
              <a:buNone/>
            </a:pPr>
            <a:r>
              <a:rPr lang="en"/>
              <a:t>Still need group 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4758700f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4758700f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47587036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47587036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6872b5ce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6872b5ce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62813b4f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62813b4f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add slide title</a:t>
            </a:r>
            <a:endParaRPr/>
          </a:p>
          <a:p>
            <a:pPr indent="0" lvl="0" marL="0" rtl="0" algn="l">
              <a:spcBef>
                <a:spcPts val="0"/>
              </a:spcBef>
              <a:spcAft>
                <a:spcPts val="0"/>
              </a:spcAft>
              <a:buNone/>
            </a:pPr>
            <a:r>
              <a:rPr lang="en"/>
              <a:t>Generative models for each layer? Ways to generate different columns?</a:t>
            </a:r>
            <a:endParaRPr/>
          </a:p>
          <a:p>
            <a:pPr indent="0" lvl="0" marL="0" rtl="0" algn="l">
              <a:spcBef>
                <a:spcPts val="0"/>
              </a:spcBef>
              <a:spcAft>
                <a:spcPts val="0"/>
              </a:spcAft>
              <a:buNone/>
            </a:pPr>
            <a:r>
              <a:rPr lang="en"/>
              <a:t>Other Idea: A Three Step (or Layer?) Generative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2a2e37b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2a2e37b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needs title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62a2e37b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62a2e37b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needs title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53e855e9e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53e855e9e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62813b4f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62813b4f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add the </a:t>
            </a:r>
            <a:r>
              <a:rPr lang="en"/>
              <a:t>formula</a:t>
            </a:r>
            <a:r>
              <a:rPr lang="en"/>
              <a:t> for beta distribution?</a:t>
            </a:r>
            <a:endParaRPr/>
          </a:p>
          <a:p>
            <a:pPr indent="0" lvl="0" marL="0" rtl="0" algn="l">
              <a:spcBef>
                <a:spcPts val="0"/>
              </a:spcBef>
              <a:spcAft>
                <a:spcPts val="0"/>
              </a:spcAft>
              <a:buNone/>
            </a:pPr>
            <a:r>
              <a:rPr lang="en"/>
              <a:t>What does KS test mean?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6872b5cec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6872b5cec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add the formula for beta distribution?</a:t>
            </a:r>
            <a:endParaRPr/>
          </a:p>
          <a:p>
            <a:pPr indent="0" lvl="0" marL="0" rtl="0" algn="l">
              <a:spcBef>
                <a:spcPts val="0"/>
              </a:spcBef>
              <a:spcAft>
                <a:spcPts val="0"/>
              </a:spcAft>
              <a:buNone/>
            </a:pPr>
            <a:r>
              <a:rPr lang="en"/>
              <a:t>What does KS test mean?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62813b4f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62813b4f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tell what a multinomial distribution 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61a74d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61a74d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448bc2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448bc2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 priors and hyperpriors</a:t>
            </a:r>
            <a:endParaRPr/>
          </a:p>
          <a:p>
            <a:pPr indent="0" lvl="0" marL="0" rtl="0" algn="l">
              <a:spcBef>
                <a:spcPts val="0"/>
              </a:spcBef>
              <a:spcAft>
                <a:spcPts val="0"/>
              </a:spcAft>
              <a:buNone/>
            </a:pPr>
            <a:r>
              <a:rPr lang="en"/>
              <a:t>P(A|B) = posterior, P(A) = prior, P(B|A) = likelihood, P(B) = marginal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448bc2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448bc2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8448bc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8448bc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8448bc2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8448bc2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61d9df1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61d9df1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 priors and hyperpriors</a:t>
            </a:r>
            <a:endParaRPr/>
          </a:p>
          <a:p>
            <a:pPr indent="0" lvl="0" marL="0" rtl="0" algn="l">
              <a:spcBef>
                <a:spcPts val="0"/>
              </a:spcBef>
              <a:spcAft>
                <a:spcPts val="0"/>
              </a:spcAft>
              <a:buNone/>
            </a:pPr>
            <a:r>
              <a:rPr lang="en"/>
              <a:t>P(A|B) = posterior, P(A) = prior, P(B|A) = likelihood, P(B) = marginal</a:t>
            </a:r>
            <a:endParaRPr/>
          </a:p>
          <a:p>
            <a:pPr indent="0" lvl="0" marL="0" rtl="0" algn="l">
              <a:spcBef>
                <a:spcPts val="0"/>
              </a:spcBef>
              <a:spcAft>
                <a:spcPts val="0"/>
              </a:spcAft>
              <a:buNone/>
            </a:pPr>
            <a:r>
              <a:rPr lang="en">
                <a:solidFill>
                  <a:srgbClr val="292929"/>
                </a:solidFill>
                <a:latin typeface="Georgia"/>
                <a:ea typeface="Georgia"/>
                <a:cs typeface="Georgia"/>
                <a:sym typeface="Georgia"/>
              </a:rPr>
              <a:t>I thought it would be nice if we could use theme color for these slides. Feel free to delete it if you prefer otherwise</a:t>
            </a:r>
            <a:br>
              <a:rPr lang="en"/>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62813b4f9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62813b4f9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mu of y_like is linear regression that’s indexed by ZipZone_origin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62813b4f9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62813b4f9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the regression equation too? (Strongly agree to this since it’s a technical presentation)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62813b4f9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62813b4f9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Density Estimation plot</a:t>
            </a:r>
            <a:endParaRPr/>
          </a:p>
          <a:p>
            <a:pPr indent="0" lvl="0" marL="0" rtl="0" algn="l">
              <a:spcBef>
                <a:spcPts val="0"/>
              </a:spcBef>
              <a:spcAft>
                <a:spcPts val="0"/>
              </a:spcAft>
              <a:buNone/>
            </a:pPr>
            <a:r>
              <a:rPr lang="en"/>
              <a:t>Future: Need some </a:t>
            </a:r>
            <a:r>
              <a:rPr lang="en"/>
              <a:t>non visual</a:t>
            </a:r>
            <a:r>
              <a:rPr lang="en"/>
              <a:t> measure of accuracy of predicted est_cost_norm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6872b5ce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6872b5ce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62813b4f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62813b4f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292929"/>
              </a:solidFill>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62813b4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62813b4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62813b4f9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62813b4f9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random variable is a node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BBN is good in generating discrete variables out of discrete variables.</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62c2130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62c2130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62813b4f9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62813b4f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6872b5ce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6872b5ce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6872b5cec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6872b5cec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Lato"/>
              <a:buChar char="●"/>
            </a:pPr>
            <a:r>
              <a:rPr lang="en" sz="1800">
                <a:solidFill>
                  <a:srgbClr val="595959"/>
                </a:solidFill>
                <a:latin typeface="Lato"/>
                <a:ea typeface="Lato"/>
                <a:cs typeface="Lato"/>
                <a:sym typeface="Lato"/>
              </a:rPr>
              <a:t>We do some clustering of data that contained both continuous, discrete and  categorical features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68535ae9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68535ae9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we did</a:t>
            </a:r>
            <a:endParaRPr/>
          </a:p>
          <a:p>
            <a:pPr indent="-298450" lvl="0" marL="457200" rtl="0" algn="l">
              <a:spcBef>
                <a:spcPts val="0"/>
              </a:spcBef>
              <a:spcAft>
                <a:spcPts val="0"/>
              </a:spcAft>
              <a:buSzPts val="1100"/>
              <a:buAutoNum type="arabicPeriod"/>
            </a:pPr>
            <a:r>
              <a:rPr lang="en"/>
              <a:t>Ratio means</a:t>
            </a:r>
            <a:endParaRPr/>
          </a:p>
          <a:p>
            <a:pPr indent="-298450" lvl="0" marL="457200" rtl="0" algn="l">
              <a:spcBef>
                <a:spcPts val="0"/>
              </a:spcBef>
              <a:spcAft>
                <a:spcPts val="0"/>
              </a:spcAft>
              <a:buSzPts val="1100"/>
              <a:buAutoNum type="arabicPeriod"/>
            </a:pPr>
            <a:r>
              <a:rPr lang="en"/>
              <a:t>Conclusion</a:t>
            </a:r>
            <a:endParaRPr/>
          </a:p>
          <a:p>
            <a:pPr indent="-298450" lvl="0" marL="457200" rtl="0" algn="l">
              <a:spcBef>
                <a:spcPts val="0"/>
              </a:spcBef>
              <a:spcAft>
                <a:spcPts val="0"/>
              </a:spcAft>
              <a:buSzPts val="1100"/>
              <a:buAutoNum type="arabicPeriod"/>
            </a:pPr>
            <a:r>
              <a:rPr lang="en"/>
              <a:t>Lead_days can be continuous variable, now in our model is </a:t>
            </a:r>
            <a:r>
              <a:rPr lang="en">
                <a:solidFill>
                  <a:srgbClr val="595959"/>
                </a:solidFill>
                <a:latin typeface="Lato"/>
                <a:ea typeface="Lato"/>
                <a:cs typeface="Lato"/>
                <a:sym typeface="Lato"/>
              </a:rPr>
              <a:t>categorical data</a:t>
            </a:r>
            <a:endParaRPr>
              <a:solidFill>
                <a:srgbClr val="595959"/>
              </a:solidFill>
              <a:latin typeface="Lato"/>
              <a:ea typeface="Lato"/>
              <a:cs typeface="Lato"/>
              <a:sym typeface="Lato"/>
            </a:endParaRPr>
          </a:p>
          <a:p>
            <a:pPr indent="-298450" lvl="0" marL="457200" rtl="0" algn="l">
              <a:spcBef>
                <a:spcPts val="0"/>
              </a:spcBef>
              <a:spcAft>
                <a:spcPts val="0"/>
              </a:spcAft>
              <a:buClr>
                <a:srgbClr val="595959"/>
              </a:buClr>
              <a:buSzPts val="1100"/>
              <a:buFont typeface="Lato"/>
              <a:buAutoNum type="arabicPeriod"/>
            </a:pPr>
            <a:r>
              <a:rPr lang="en">
                <a:solidFill>
                  <a:srgbClr val="595959"/>
                </a:solidFill>
                <a:latin typeface="Lato"/>
                <a:ea typeface="Lato"/>
                <a:cs typeface="Lato"/>
                <a:sym typeface="Lato"/>
              </a:rPr>
              <a:t>Don’t need to transfer our data </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sz="1800">
              <a:solidFill>
                <a:srgbClr val="595959"/>
              </a:solidFill>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62813b4f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62813b4f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“Break apart” some multimodal distributions as a combination of several distributions</a:t>
            </a:r>
            <a:endParaRPr/>
          </a:p>
          <a:p>
            <a:pPr indent="-298450" lvl="0" marL="457200" rtl="0" algn="l">
              <a:spcBef>
                <a:spcPts val="0"/>
              </a:spcBef>
              <a:spcAft>
                <a:spcPts val="0"/>
              </a:spcAft>
              <a:buSzPts val="1100"/>
              <a:buChar char="-"/>
            </a:pPr>
            <a:r>
              <a:rPr lang="en"/>
              <a:t>Add other zipzones</a:t>
            </a:r>
            <a:endParaRPr/>
          </a:p>
          <a:p>
            <a:pPr indent="-298450" lvl="0" marL="457200" rtl="0" algn="l">
              <a:spcBef>
                <a:spcPts val="0"/>
              </a:spcBef>
              <a:spcAft>
                <a:spcPts val="0"/>
              </a:spcAft>
              <a:buSzPts val="1100"/>
              <a:buChar char="-"/>
            </a:pPr>
            <a:r>
              <a:rPr lang="en"/>
              <a:t>Use more independent columns</a:t>
            </a:r>
            <a:endParaRPr/>
          </a:p>
          <a:p>
            <a:pPr indent="-298450" lvl="0" marL="457200" rtl="0" algn="l">
              <a:spcBef>
                <a:spcPts val="0"/>
              </a:spcBef>
              <a:spcAft>
                <a:spcPts val="0"/>
              </a:spcAft>
              <a:buSzPts val="1100"/>
              <a:buChar char="-"/>
            </a:pPr>
            <a:r>
              <a:rPr lang="en"/>
              <a:t>Account for covariance in </a:t>
            </a:r>
            <a:r>
              <a:rPr lang="en"/>
              <a:t>independent</a:t>
            </a:r>
            <a:r>
              <a:rPr lang="en"/>
              <a:t> columns</a:t>
            </a:r>
            <a:endParaRPr/>
          </a:p>
          <a:p>
            <a:pPr indent="-298450" lvl="0" marL="457200" rtl="0" algn="l">
              <a:spcBef>
                <a:spcPts val="0"/>
              </a:spcBef>
              <a:spcAft>
                <a:spcPts val="0"/>
              </a:spcAft>
              <a:buSzPts val="1100"/>
              <a:buChar char="-"/>
            </a:pPr>
            <a:r>
              <a:rPr lang="en"/>
              <a:t>Methods to test model (need to look at links that Natalie sent Friday) </a:t>
            </a:r>
            <a:r>
              <a:rPr lang="en" sz="1150">
                <a:solidFill>
                  <a:srgbClr val="202122"/>
                </a:solidFill>
                <a:highlight>
                  <a:srgbClr val="FFFFFF"/>
                </a:highlight>
              </a:rPr>
              <a:t>Kolmogorov–Smirnov test and </a:t>
            </a:r>
            <a:r>
              <a:rPr lang="en">
                <a:solidFill>
                  <a:schemeClr val="dk1"/>
                </a:solidFill>
              </a:rPr>
              <a:t>Bayesian information criterion</a:t>
            </a:r>
            <a:endParaRPr>
              <a:solidFill>
                <a:schemeClr val="dk1"/>
              </a:solidFill>
              <a:latin typeface="Georgia"/>
              <a:ea typeface="Georgia"/>
              <a:cs typeface="Georgia"/>
              <a:sym typeface="Georgia"/>
            </a:endParaRPr>
          </a:p>
          <a:p>
            <a:pPr indent="-295275" lvl="0" marL="457200" rtl="0" algn="l">
              <a:spcBef>
                <a:spcPts val="0"/>
              </a:spcBef>
              <a:spcAft>
                <a:spcPts val="0"/>
              </a:spcAft>
              <a:buClr>
                <a:srgbClr val="202122"/>
              </a:buClr>
              <a:buSzPts val="1050"/>
              <a:buChar char="-"/>
            </a:pPr>
            <a:r>
              <a:t/>
            </a:r>
            <a:endParaRPr b="1" sz="1050">
              <a:solidFill>
                <a:srgbClr val="202122"/>
              </a:solidFill>
              <a:highlight>
                <a:srgbClr val="FFFFFF"/>
              </a:highlight>
            </a:endParaRPr>
          </a:p>
          <a:p>
            <a:pPr indent="-298450" lvl="0" marL="457200" rtl="0" algn="l">
              <a:spcBef>
                <a:spcPts val="0"/>
              </a:spcBef>
              <a:spcAft>
                <a:spcPts val="0"/>
              </a:spcAft>
              <a:buSzPts val="1100"/>
              <a:buChar char="-"/>
            </a:pPr>
            <a:r>
              <a:rPr lang="en"/>
              <a:t>For hierarchical and BBN, taking posteriors as priors in next iteration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68535ae9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68535ae9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6872b5ce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6872b5ce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6872b5cec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6872b5cec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62813b4f9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62813b4f9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68535ae9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68535ae9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53e855e9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53e855e9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68535ae9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68535ae97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what lead days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62813b4f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62813b4f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greens get rejected too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68535ae9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68535ae9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2a2e37b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2a2e37b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model needs to be explainable, that is why we choose Bayesian approach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68535ae9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68535ae9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bullet </a:t>
            </a:r>
            <a:endParaRPr/>
          </a:p>
          <a:p>
            <a:pPr indent="0" lvl="0" marL="0" rtl="0" algn="l">
              <a:spcBef>
                <a:spcPts val="0"/>
              </a:spcBef>
              <a:spcAft>
                <a:spcPts val="0"/>
              </a:spcAft>
              <a:buNone/>
            </a:pPr>
            <a:r>
              <a:t/>
            </a:r>
            <a:endParaRPr/>
          </a:p>
          <a:p>
            <a:pPr indent="-279400" lvl="0" marL="457200" rtl="0" algn="l">
              <a:lnSpc>
                <a:spcPct val="115000"/>
              </a:lnSpc>
              <a:spcBef>
                <a:spcPts val="0"/>
              </a:spcBef>
              <a:spcAft>
                <a:spcPts val="0"/>
              </a:spcAft>
              <a:buClr>
                <a:srgbClr val="595959"/>
              </a:buClr>
              <a:buSzPts val="800"/>
              <a:buFont typeface="Lato"/>
              <a:buChar char="●"/>
            </a:pPr>
            <a:r>
              <a:rPr lang="en" sz="800">
                <a:solidFill>
                  <a:srgbClr val="595959"/>
                </a:solidFill>
                <a:latin typeface="Lato"/>
                <a:ea typeface="Lato"/>
                <a:cs typeface="Lato"/>
                <a:sym typeface="Lato"/>
              </a:rPr>
              <a:t>Captures interactions between decision factors </a:t>
            </a:r>
            <a:endParaRPr sz="800">
              <a:solidFill>
                <a:srgbClr val="595959"/>
              </a:solidFill>
              <a:latin typeface="Lato"/>
              <a:ea typeface="Lato"/>
              <a:cs typeface="Lato"/>
              <a:sym typeface="Lato"/>
            </a:endParaRPr>
          </a:p>
          <a:p>
            <a:pPr indent="-279400" lvl="0" marL="457200" rtl="0" algn="l">
              <a:lnSpc>
                <a:spcPct val="115000"/>
              </a:lnSpc>
              <a:spcBef>
                <a:spcPts val="0"/>
              </a:spcBef>
              <a:spcAft>
                <a:spcPts val="0"/>
              </a:spcAft>
              <a:buClr>
                <a:srgbClr val="595959"/>
              </a:buClr>
              <a:buSzPts val="800"/>
              <a:buFont typeface="Lato"/>
              <a:buChar char="●"/>
            </a:pPr>
            <a:r>
              <a:rPr lang="en" sz="800">
                <a:solidFill>
                  <a:srgbClr val="595959"/>
                </a:solidFill>
                <a:latin typeface="Lato"/>
                <a:ea typeface="Lato"/>
                <a:cs typeface="Lato"/>
                <a:sym typeface="Lato"/>
              </a:rPr>
              <a:t>Decision outcomes are not independent of each other (e.g. limited supply of trucks)</a:t>
            </a:r>
            <a:endParaRPr sz="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11.jp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578450" y="859375"/>
            <a:ext cx="8395800" cy="190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000"/>
              <a:t>Synthetic Data Generation for </a:t>
            </a:r>
            <a:endParaRPr sz="4000"/>
          </a:p>
          <a:p>
            <a:pPr indent="0" lvl="0" marL="0" rtl="0" algn="ctr">
              <a:spcBef>
                <a:spcPts val="0"/>
              </a:spcBef>
              <a:spcAft>
                <a:spcPts val="0"/>
              </a:spcAft>
              <a:buNone/>
            </a:pPr>
            <a:r>
              <a:rPr lang="en" sz="4000"/>
              <a:t>Recommendation Improvements:</a:t>
            </a:r>
            <a:endParaRPr sz="4000"/>
          </a:p>
          <a:p>
            <a:pPr indent="0" lvl="0" marL="0" rtl="0" algn="ctr">
              <a:spcBef>
                <a:spcPts val="0"/>
              </a:spcBef>
              <a:spcAft>
                <a:spcPts val="0"/>
              </a:spcAft>
              <a:buNone/>
            </a:pPr>
            <a:r>
              <a:rPr lang="en" sz="2400"/>
              <a:t>A Mixed Bayesian Approach</a:t>
            </a:r>
            <a:endParaRPr sz="4000"/>
          </a:p>
        </p:txBody>
      </p:sp>
      <p:sp>
        <p:nvSpPr>
          <p:cNvPr id="73" name="Google Shape;73;p13"/>
          <p:cNvSpPr txBox="1"/>
          <p:nvPr>
            <p:ph idx="1" type="subTitle"/>
          </p:nvPr>
        </p:nvSpPr>
        <p:spPr>
          <a:xfrm>
            <a:off x="2622050" y="3262425"/>
            <a:ext cx="4065000" cy="8589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D9EAD3"/>
                </a:solidFill>
                <a:latin typeface="Maven Pro"/>
                <a:ea typeface="Maven Pro"/>
                <a:cs typeface="Maven Pro"/>
                <a:sym typeface="Maven Pro"/>
              </a:rPr>
              <a:t>The Bayesian Explorers</a:t>
            </a:r>
            <a:endParaRPr b="1" sz="2400">
              <a:solidFill>
                <a:srgbClr val="D9EAD3"/>
              </a:solidFill>
              <a:latin typeface="Maven Pro"/>
              <a:ea typeface="Maven Pro"/>
              <a:cs typeface="Maven Pro"/>
              <a:sym typeface="Maven Pro"/>
            </a:endParaRPr>
          </a:p>
          <a:p>
            <a:pPr indent="0" lvl="0" marL="0" rtl="0" algn="ctr">
              <a:spcBef>
                <a:spcPts val="0"/>
              </a:spcBef>
              <a:spcAft>
                <a:spcPts val="0"/>
              </a:spcAft>
              <a:buNone/>
            </a:pPr>
            <a:r>
              <a:rPr b="1" lang="en" sz="2400">
                <a:solidFill>
                  <a:srgbClr val="D9EAD3"/>
                </a:solidFill>
                <a:latin typeface="Maven Pro"/>
                <a:ea typeface="Maven Pro"/>
                <a:cs typeface="Maven Pro"/>
                <a:sym typeface="Maven Pro"/>
              </a:rPr>
              <a:t>7/30/21</a:t>
            </a:r>
            <a:endParaRPr b="1" sz="2400">
              <a:solidFill>
                <a:srgbClr val="D9EAD3"/>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1436225" y="1185750"/>
            <a:ext cx="4833650" cy="3479225"/>
          </a:xfrm>
          <a:prstGeom prst="rect">
            <a:avLst/>
          </a:prstGeom>
          <a:noFill/>
          <a:ln>
            <a:noFill/>
          </a:ln>
        </p:spPr>
      </p:pic>
      <p:sp>
        <p:nvSpPr>
          <p:cNvPr id="158" name="Google Shape;158;p22"/>
          <p:cNvSpPr txBox="1"/>
          <p:nvPr/>
        </p:nvSpPr>
        <p:spPr>
          <a:xfrm>
            <a:off x="2634475" y="997092"/>
            <a:ext cx="2885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9" name="Google Shape;159;p22"/>
          <p:cNvSpPr txBox="1"/>
          <p:nvPr/>
        </p:nvSpPr>
        <p:spPr>
          <a:xfrm>
            <a:off x="6537400" y="1208850"/>
            <a:ext cx="250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Testing recommender system </a:t>
            </a:r>
            <a:r>
              <a:rPr lang="en">
                <a:latin typeface="Lato"/>
                <a:ea typeface="Lato"/>
                <a:cs typeface="Lato"/>
                <a:sym typeface="Lato"/>
              </a:rPr>
              <a:t>improvements</a:t>
            </a:r>
            <a:r>
              <a:rPr lang="en">
                <a:latin typeface="Lato"/>
                <a:ea typeface="Lato"/>
                <a:cs typeface="Lato"/>
                <a:sym typeface="Lato"/>
              </a:rPr>
              <a:t>  on data with wider spread/more outliers can lead to more robust results</a:t>
            </a:r>
            <a:endParaRPr>
              <a:latin typeface="Lato"/>
              <a:ea typeface="Lato"/>
              <a:cs typeface="Lato"/>
              <a:sym typeface="Lato"/>
            </a:endParaRPr>
          </a:p>
        </p:txBody>
      </p:sp>
      <p:sp>
        <p:nvSpPr>
          <p:cNvPr id="160" name="Google Shape;160;p22"/>
          <p:cNvSpPr txBox="1"/>
          <p:nvPr>
            <p:ph type="title"/>
          </p:nvPr>
        </p:nvSpPr>
        <p:spPr>
          <a:xfrm>
            <a:off x="616050" y="3473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Synthetic Data?</a:t>
            </a:r>
            <a:endParaRPr/>
          </a:p>
        </p:txBody>
      </p:sp>
      <p:sp>
        <p:nvSpPr>
          <p:cNvPr id="161" name="Google Shape;161;p22"/>
          <p:cNvSpPr txBox="1"/>
          <p:nvPr/>
        </p:nvSpPr>
        <p:spPr>
          <a:xfrm>
            <a:off x="188625" y="4312200"/>
            <a:ext cx="20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Synthetic data ensures algorithms don’t overfit original data </a:t>
            </a:r>
            <a:endParaRPr>
              <a:latin typeface="Lato"/>
              <a:ea typeface="Lato"/>
              <a:cs typeface="Lato"/>
              <a:sym typeface="Lato"/>
            </a:endParaRPr>
          </a:p>
        </p:txBody>
      </p:sp>
      <p:sp>
        <p:nvSpPr>
          <p:cNvPr id="162" name="Google Shape;162;p22"/>
          <p:cNvSpPr txBox="1"/>
          <p:nvPr/>
        </p:nvSpPr>
        <p:spPr>
          <a:xfrm>
            <a:off x="6529975" y="3396050"/>
            <a:ext cx="241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Testing on synthetic data (rather than true data) can de-risk improvements</a:t>
            </a:r>
            <a:endParaRPr>
              <a:latin typeface="Lato"/>
              <a:ea typeface="Lato"/>
              <a:cs typeface="Lato"/>
              <a:sym typeface="Lato"/>
            </a:endParaRPr>
          </a:p>
        </p:txBody>
      </p:sp>
      <p:cxnSp>
        <p:nvCxnSpPr>
          <p:cNvPr id="163" name="Google Shape;163;p22"/>
          <p:cNvCxnSpPr/>
          <p:nvPr/>
        </p:nvCxnSpPr>
        <p:spPr>
          <a:xfrm flipH="1">
            <a:off x="5332375" y="1714500"/>
            <a:ext cx="1121400" cy="489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2"/>
          <p:cNvCxnSpPr/>
          <p:nvPr/>
        </p:nvCxnSpPr>
        <p:spPr>
          <a:xfrm rot="10800000">
            <a:off x="5091175" y="3180650"/>
            <a:ext cx="1362600" cy="5916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p22"/>
          <p:cNvCxnSpPr/>
          <p:nvPr/>
        </p:nvCxnSpPr>
        <p:spPr>
          <a:xfrm flipH="1" rot="10800000">
            <a:off x="1826000" y="3558425"/>
            <a:ext cx="588300" cy="8463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2"/>
          <p:cNvSpPr/>
          <p:nvPr/>
        </p:nvSpPr>
        <p:spPr>
          <a:xfrm>
            <a:off x="0" y="902726"/>
            <a:ext cx="1899936" cy="1345572"/>
          </a:xfrm>
          <a:prstGeom prst="irregularSeal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2"/>
                </a:solidFill>
              </a:rPr>
              <a:t>Spoiler Alert!!!</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458300" y="5969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Spoiler Alert</a:t>
            </a:r>
            <a:endParaRPr/>
          </a:p>
        </p:txBody>
      </p:sp>
      <p:pic>
        <p:nvPicPr>
          <p:cNvPr id="172" name="Google Shape;172;p23"/>
          <p:cNvPicPr preferRelativeResize="0"/>
          <p:nvPr/>
        </p:nvPicPr>
        <p:blipFill>
          <a:blip r:embed="rId3">
            <a:alphaModFix/>
          </a:blip>
          <a:stretch>
            <a:fillRect/>
          </a:stretch>
        </p:blipFill>
        <p:spPr>
          <a:xfrm>
            <a:off x="1632475" y="1132800"/>
            <a:ext cx="4833650" cy="347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471425" y="5638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Peek at Our Data</a:t>
            </a:r>
            <a:endParaRPr/>
          </a:p>
        </p:txBody>
      </p:sp>
      <p:sp>
        <p:nvSpPr>
          <p:cNvPr id="178" name="Google Shape;178;p24"/>
          <p:cNvSpPr txBox="1"/>
          <p:nvPr>
            <p:ph idx="1" type="body"/>
          </p:nvPr>
        </p:nvSpPr>
        <p:spPr>
          <a:xfrm>
            <a:off x="1342612" y="119922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Transactional data on 161,563 orders sent to C.H. Robinson from certain weeks in March, May, and June of 2021</a:t>
            </a:r>
            <a:endParaRPr sz="1800"/>
          </a:p>
          <a:p>
            <a:pPr indent="-342900" lvl="0" marL="457200" rtl="0" algn="l">
              <a:spcBef>
                <a:spcPts val="0"/>
              </a:spcBef>
              <a:spcAft>
                <a:spcPts val="0"/>
              </a:spcAft>
              <a:buSzPts val="1800"/>
              <a:buChar char="●"/>
            </a:pPr>
            <a:r>
              <a:rPr lang="en" sz="1800"/>
              <a:t>Data included information like order distance, truck type, weight of order, lead days, recommender outcome, origin and destination location indicators, normalized rate, normalized cost, and final outcome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a:t>
            </a:r>
            <a:endParaRPr/>
          </a:p>
          <a:p>
            <a:pPr indent="0" lvl="0" marL="0" rtl="0" algn="ctr">
              <a:spcBef>
                <a:spcPts val="0"/>
              </a:spcBef>
              <a:spcAft>
                <a:spcPts val="0"/>
              </a:spcAft>
              <a:buNone/>
            </a:pPr>
            <a:r>
              <a:rPr lang="en"/>
              <a:t>weekday, week_id)</a:t>
            </a:r>
            <a:endParaRPr/>
          </a:p>
        </p:txBody>
      </p:sp>
      <p:sp>
        <p:nvSpPr>
          <p:cNvPr id="184" name="Google Shape;184;p25"/>
          <p:cNvSpPr/>
          <p:nvPr/>
        </p:nvSpPr>
        <p:spPr>
          <a:xfrm>
            <a:off x="3638075" y="652200"/>
            <a:ext cx="22926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185" name="Google Shape;185;p25"/>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186" name="Google Shape;186;p25"/>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cxnSp>
        <p:nvCxnSpPr>
          <p:cNvPr id="187" name="Google Shape;187;p25"/>
          <p:cNvCxnSpPr>
            <a:stCxn id="183" idx="2"/>
            <a:endCxn id="185"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5"/>
          <p:cNvCxnSpPr>
            <a:stCxn id="184" idx="2"/>
            <a:endCxn id="185" idx="0"/>
          </p:cNvCxnSpPr>
          <p:nvPr/>
        </p:nvCxnSpPr>
        <p:spPr>
          <a:xfrm flipH="1">
            <a:off x="1378775" y="1959300"/>
            <a:ext cx="3405600" cy="4374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5"/>
          <p:cNvCxnSpPr>
            <a:stCxn id="183" idx="2"/>
            <a:endCxn id="186"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5"/>
          <p:cNvCxnSpPr>
            <a:stCxn id="184" idx="2"/>
            <a:endCxn id="186" idx="0"/>
          </p:cNvCxnSpPr>
          <p:nvPr/>
        </p:nvCxnSpPr>
        <p:spPr>
          <a:xfrm>
            <a:off x="4784375" y="1959300"/>
            <a:ext cx="552000" cy="4374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5"/>
          <p:cNvSpPr/>
          <p:nvPr/>
        </p:nvSpPr>
        <p:spPr>
          <a:xfrm>
            <a:off x="1548350" y="445475"/>
            <a:ext cx="4492800" cy="1682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nvSpPr>
        <p:spPr>
          <a:xfrm>
            <a:off x="6585725" y="487875"/>
            <a:ext cx="26346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Independent columns are generated by fitting the </a:t>
            </a:r>
            <a:r>
              <a:rPr lang="en" sz="2000">
                <a:solidFill>
                  <a:schemeClr val="accent2"/>
                </a:solidFill>
                <a:latin typeface="Nunito"/>
                <a:ea typeface="Nunito"/>
                <a:cs typeface="Nunito"/>
                <a:sym typeface="Nunito"/>
              </a:rPr>
              <a:t>best distribution</a:t>
            </a:r>
            <a:r>
              <a:rPr lang="en" sz="2000">
                <a:latin typeface="Nunito"/>
                <a:ea typeface="Nunito"/>
                <a:cs typeface="Nunito"/>
                <a:sym typeface="Nunito"/>
              </a:rPr>
              <a:t> to that column</a:t>
            </a:r>
            <a:endParaRPr sz="2000">
              <a:latin typeface="Nunito"/>
              <a:ea typeface="Nunito"/>
              <a:cs typeface="Nunito"/>
              <a:sym typeface="Nunito"/>
            </a:endParaRPr>
          </a:p>
        </p:txBody>
      </p:sp>
      <p:sp>
        <p:nvSpPr>
          <p:cNvPr id="193" name="Google Shape;193;p25"/>
          <p:cNvSpPr/>
          <p:nvPr/>
        </p:nvSpPr>
        <p:spPr>
          <a:xfrm>
            <a:off x="6175000" y="117087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Three Layer Generative Model</a:t>
            </a:r>
            <a:endParaRPr/>
          </a:p>
        </p:txBody>
      </p:sp>
      <p:grpSp>
        <p:nvGrpSpPr>
          <p:cNvPr id="195" name="Google Shape;195;p25"/>
          <p:cNvGrpSpPr/>
          <p:nvPr/>
        </p:nvGrpSpPr>
        <p:grpSpPr>
          <a:xfrm>
            <a:off x="1378575" y="3156867"/>
            <a:ext cx="3957900" cy="1894983"/>
            <a:chOff x="1378575" y="3156867"/>
            <a:chExt cx="3957900" cy="1894983"/>
          </a:xfrm>
        </p:grpSpPr>
        <p:sp>
          <p:nvSpPr>
            <p:cNvPr id="196" name="Google Shape;196;p25"/>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197" name="Google Shape;197;p25"/>
            <p:cNvSpPr/>
            <p:nvPr/>
          </p:nvSpPr>
          <p:spPr>
            <a:xfrm>
              <a:off x="2417175" y="4394550"/>
              <a:ext cx="1844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198" name="Google Shape;198;p25"/>
            <p:cNvCxnSpPr>
              <a:endCxn id="196" idx="1"/>
            </p:cNvCxnSpPr>
            <p:nvPr/>
          </p:nvCxnSpPr>
          <p:spPr>
            <a:xfrm>
              <a:off x="1378730" y="3156867"/>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5"/>
            <p:cNvCxnSpPr>
              <a:endCxn id="196" idx="3"/>
            </p:cNvCxnSpPr>
            <p:nvPr/>
          </p:nvCxnSpPr>
          <p:spPr>
            <a:xfrm flipH="1">
              <a:off x="4047830" y="315686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5"/>
            <p:cNvCxnSpPr>
              <a:endCxn id="197" idx="1"/>
            </p:cNvCxnSpPr>
            <p:nvPr/>
          </p:nvCxnSpPr>
          <p:spPr>
            <a:xfrm>
              <a:off x="1378575" y="3156900"/>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5"/>
            <p:cNvCxnSpPr>
              <a:endCxn id="197" idx="3"/>
            </p:cNvCxnSpPr>
            <p:nvPr/>
          </p:nvCxnSpPr>
          <p:spPr>
            <a:xfrm flipH="1">
              <a:off x="4261875" y="3156900"/>
              <a:ext cx="1074600" cy="1566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5"/>
            <p:cNvCxnSpPr>
              <a:stCxn id="196" idx="2"/>
              <a:endCxn id="197" idx="0"/>
            </p:cNvCxnSpPr>
            <p:nvPr/>
          </p:nvCxnSpPr>
          <p:spPr>
            <a:xfrm>
              <a:off x="3283430" y="4014567"/>
              <a:ext cx="56100" cy="380100"/>
            </a:xfrm>
            <a:prstGeom prst="straightConnector1">
              <a:avLst/>
            </a:prstGeom>
            <a:noFill/>
            <a:ln cap="flat" cmpd="sng" w="9525">
              <a:solidFill>
                <a:srgbClr val="000000"/>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a:t>
            </a:r>
            <a:endParaRPr/>
          </a:p>
          <a:p>
            <a:pPr indent="0" lvl="0" marL="0" rtl="0" algn="ctr">
              <a:spcBef>
                <a:spcPts val="0"/>
              </a:spcBef>
              <a:spcAft>
                <a:spcPts val="0"/>
              </a:spcAft>
              <a:buNone/>
            </a:pPr>
            <a:r>
              <a:rPr lang="en"/>
              <a:t>weekday, week_id)</a:t>
            </a:r>
            <a:endParaRPr/>
          </a:p>
        </p:txBody>
      </p:sp>
      <p:sp>
        <p:nvSpPr>
          <p:cNvPr id="208" name="Google Shape;208;p26"/>
          <p:cNvSpPr/>
          <p:nvPr/>
        </p:nvSpPr>
        <p:spPr>
          <a:xfrm>
            <a:off x="3638075" y="652200"/>
            <a:ext cx="22740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209" name="Google Shape;209;p26"/>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210" name="Google Shape;210;p26"/>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cxnSp>
        <p:nvCxnSpPr>
          <p:cNvPr id="211" name="Google Shape;211;p26"/>
          <p:cNvCxnSpPr>
            <a:stCxn id="207" idx="2"/>
            <a:endCxn id="209"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26"/>
          <p:cNvCxnSpPr>
            <a:stCxn id="208" idx="2"/>
            <a:endCxn id="209" idx="0"/>
          </p:cNvCxnSpPr>
          <p:nvPr/>
        </p:nvCxnSpPr>
        <p:spPr>
          <a:xfrm flipH="1">
            <a:off x="1378775" y="1959300"/>
            <a:ext cx="3396300" cy="4374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6"/>
          <p:cNvCxnSpPr>
            <a:stCxn id="207" idx="2"/>
            <a:endCxn id="210"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6"/>
          <p:cNvCxnSpPr>
            <a:stCxn id="208" idx="2"/>
            <a:endCxn id="210" idx="0"/>
          </p:cNvCxnSpPr>
          <p:nvPr/>
        </p:nvCxnSpPr>
        <p:spPr>
          <a:xfrm>
            <a:off x="4775075" y="1959300"/>
            <a:ext cx="561300" cy="4374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6"/>
          <p:cNvSpPr/>
          <p:nvPr/>
        </p:nvSpPr>
        <p:spPr>
          <a:xfrm>
            <a:off x="378150" y="2232575"/>
            <a:ext cx="5937900" cy="99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nvSpPr>
        <p:spPr>
          <a:xfrm>
            <a:off x="7025275" y="1760775"/>
            <a:ext cx="1947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Rate and estimated cost are generated by </a:t>
            </a:r>
            <a:r>
              <a:rPr lang="en" sz="2000">
                <a:solidFill>
                  <a:schemeClr val="accent2"/>
                </a:solidFill>
                <a:latin typeface="Nunito"/>
                <a:ea typeface="Nunito"/>
                <a:cs typeface="Nunito"/>
                <a:sym typeface="Nunito"/>
              </a:rPr>
              <a:t>Bayesian Hierarchical Modeling</a:t>
            </a:r>
            <a:endParaRPr sz="2000">
              <a:solidFill>
                <a:schemeClr val="accent2"/>
              </a:solidFill>
              <a:latin typeface="Nunito"/>
              <a:ea typeface="Nunito"/>
              <a:cs typeface="Nunito"/>
              <a:sym typeface="Nunito"/>
            </a:endParaRPr>
          </a:p>
        </p:txBody>
      </p:sp>
      <p:sp>
        <p:nvSpPr>
          <p:cNvPr id="217" name="Google Shape;217;p26"/>
          <p:cNvSpPr/>
          <p:nvPr/>
        </p:nvSpPr>
        <p:spPr>
          <a:xfrm>
            <a:off x="6384075" y="266107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6"/>
          <p:cNvGrpSpPr/>
          <p:nvPr/>
        </p:nvGrpSpPr>
        <p:grpSpPr>
          <a:xfrm>
            <a:off x="1378667" y="3156824"/>
            <a:ext cx="3957741" cy="1895026"/>
            <a:chOff x="1378667" y="3156824"/>
            <a:chExt cx="3957741" cy="1895026"/>
          </a:xfrm>
        </p:grpSpPr>
        <p:sp>
          <p:nvSpPr>
            <p:cNvPr id="219" name="Google Shape;219;p26"/>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220" name="Google Shape;220;p26"/>
            <p:cNvSpPr/>
            <p:nvPr/>
          </p:nvSpPr>
          <p:spPr>
            <a:xfrm>
              <a:off x="2417175" y="4394550"/>
              <a:ext cx="1844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221" name="Google Shape;221;p26"/>
            <p:cNvCxnSpPr>
              <a:stCxn id="209" idx="2"/>
              <a:endCxn id="219" idx="1"/>
            </p:cNvCxnSpPr>
            <p:nvPr/>
          </p:nvCxnSpPr>
          <p:spPr>
            <a:xfrm>
              <a:off x="1378667" y="3156824"/>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6"/>
            <p:cNvCxnSpPr>
              <a:stCxn id="210" idx="2"/>
              <a:endCxn id="219" idx="3"/>
            </p:cNvCxnSpPr>
            <p:nvPr/>
          </p:nvCxnSpPr>
          <p:spPr>
            <a:xfrm flipH="1">
              <a:off x="4047908" y="315683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6"/>
            <p:cNvCxnSpPr>
              <a:stCxn id="209" idx="2"/>
              <a:endCxn id="220" idx="1"/>
            </p:cNvCxnSpPr>
            <p:nvPr/>
          </p:nvCxnSpPr>
          <p:spPr>
            <a:xfrm>
              <a:off x="1378667" y="3156824"/>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6"/>
            <p:cNvCxnSpPr>
              <a:stCxn id="210" idx="2"/>
              <a:endCxn id="220" idx="3"/>
            </p:cNvCxnSpPr>
            <p:nvPr/>
          </p:nvCxnSpPr>
          <p:spPr>
            <a:xfrm flipH="1">
              <a:off x="4261808" y="3156837"/>
              <a:ext cx="1074600" cy="15663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6"/>
            <p:cNvCxnSpPr>
              <a:stCxn id="219" idx="2"/>
              <a:endCxn id="220" idx="0"/>
            </p:cNvCxnSpPr>
            <p:nvPr/>
          </p:nvCxnSpPr>
          <p:spPr>
            <a:xfrm>
              <a:off x="3283430" y="4014567"/>
              <a:ext cx="56100" cy="380100"/>
            </a:xfrm>
            <a:prstGeom prst="straightConnector1">
              <a:avLst/>
            </a:prstGeom>
            <a:noFill/>
            <a:ln cap="flat" cmpd="sng" w="9525">
              <a:solidFill>
                <a:srgbClr val="000000"/>
              </a:solidFill>
              <a:prstDash val="solid"/>
              <a:round/>
              <a:headEnd len="med" w="med" type="none"/>
              <a:tailEnd len="med" w="med" type="stealth"/>
            </a:ln>
          </p:spPr>
        </p:cxnSp>
      </p:grpSp>
      <p:sp>
        <p:nvSpPr>
          <p:cNvPr id="226" name="Google Shape;226;p26"/>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a:t>
            </a:r>
            <a:r>
              <a:rPr lang="en"/>
              <a:t> Three Layer Generative Model</a:t>
            </a:r>
            <a:endParaRPr/>
          </a:p>
        </p:txBody>
      </p:sp>
      <p:sp>
        <p:nvSpPr>
          <p:cNvPr id="227" name="Google Shape;227;p26"/>
          <p:cNvSpPr/>
          <p:nvPr/>
        </p:nvSpPr>
        <p:spPr>
          <a:xfrm>
            <a:off x="6175238" y="1144175"/>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txBox="1"/>
          <p:nvPr/>
        </p:nvSpPr>
        <p:spPr>
          <a:xfrm>
            <a:off x="6608450" y="992225"/>
            <a:ext cx="2364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Nunito"/>
                <a:ea typeface="Nunito"/>
                <a:cs typeface="Nunito"/>
                <a:sym typeface="Nunito"/>
              </a:rPr>
              <a:t>B</a:t>
            </a:r>
            <a:r>
              <a:rPr lang="en" sz="1700">
                <a:solidFill>
                  <a:schemeClr val="accent2"/>
                </a:solidFill>
                <a:latin typeface="Nunito"/>
                <a:ea typeface="Nunito"/>
                <a:cs typeface="Nunito"/>
                <a:sym typeface="Nunito"/>
              </a:rPr>
              <a:t>est-fit distribution</a:t>
            </a:r>
            <a:endParaRPr sz="17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 </a:t>
            </a:r>
            <a:endParaRPr/>
          </a:p>
          <a:p>
            <a:pPr indent="0" lvl="0" marL="0" rtl="0" algn="ctr">
              <a:spcBef>
                <a:spcPts val="0"/>
              </a:spcBef>
              <a:spcAft>
                <a:spcPts val="0"/>
              </a:spcAft>
              <a:buNone/>
            </a:pPr>
            <a:r>
              <a:rPr lang="en"/>
              <a:t>weekday,</a:t>
            </a:r>
            <a:endParaRPr/>
          </a:p>
          <a:p>
            <a:pPr indent="0" lvl="0" marL="0" rtl="0" algn="ctr">
              <a:spcBef>
                <a:spcPts val="0"/>
              </a:spcBef>
              <a:spcAft>
                <a:spcPts val="0"/>
              </a:spcAft>
              <a:buNone/>
            </a:pPr>
            <a:r>
              <a:rPr lang="en"/>
              <a:t>week_id)</a:t>
            </a:r>
            <a:endParaRPr/>
          </a:p>
        </p:txBody>
      </p:sp>
      <p:sp>
        <p:nvSpPr>
          <p:cNvPr id="234" name="Google Shape;234;p27"/>
          <p:cNvSpPr/>
          <p:nvPr/>
        </p:nvSpPr>
        <p:spPr>
          <a:xfrm>
            <a:off x="3638075" y="652200"/>
            <a:ext cx="22401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235" name="Google Shape;235;p27"/>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236" name="Google Shape;236;p27"/>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sp>
        <p:nvSpPr>
          <p:cNvPr id="237" name="Google Shape;237;p27"/>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cxnSp>
        <p:nvCxnSpPr>
          <p:cNvPr id="238" name="Google Shape;238;p27"/>
          <p:cNvCxnSpPr>
            <a:stCxn id="233" idx="2"/>
            <a:endCxn id="235"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7"/>
          <p:cNvCxnSpPr>
            <a:stCxn id="234" idx="2"/>
            <a:endCxn id="235" idx="0"/>
          </p:cNvCxnSpPr>
          <p:nvPr/>
        </p:nvCxnSpPr>
        <p:spPr>
          <a:xfrm flipH="1">
            <a:off x="1378625" y="1959300"/>
            <a:ext cx="3379500" cy="4374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7"/>
          <p:cNvSpPr/>
          <p:nvPr/>
        </p:nvSpPr>
        <p:spPr>
          <a:xfrm>
            <a:off x="2417175" y="4394550"/>
            <a:ext cx="1865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241" name="Google Shape;241;p27"/>
          <p:cNvCxnSpPr>
            <a:stCxn id="235" idx="2"/>
            <a:endCxn id="237" idx="1"/>
          </p:cNvCxnSpPr>
          <p:nvPr/>
        </p:nvCxnSpPr>
        <p:spPr>
          <a:xfrm>
            <a:off x="1378667" y="3156824"/>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7"/>
          <p:cNvCxnSpPr>
            <a:stCxn id="236" idx="2"/>
            <a:endCxn id="237" idx="3"/>
          </p:cNvCxnSpPr>
          <p:nvPr/>
        </p:nvCxnSpPr>
        <p:spPr>
          <a:xfrm flipH="1">
            <a:off x="4047908" y="315683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7"/>
          <p:cNvCxnSpPr>
            <a:stCxn id="235" idx="2"/>
            <a:endCxn id="240" idx="1"/>
          </p:cNvCxnSpPr>
          <p:nvPr/>
        </p:nvCxnSpPr>
        <p:spPr>
          <a:xfrm>
            <a:off x="1378667" y="3156824"/>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7"/>
          <p:cNvCxnSpPr>
            <a:stCxn id="236" idx="2"/>
            <a:endCxn id="240" idx="3"/>
          </p:cNvCxnSpPr>
          <p:nvPr/>
        </p:nvCxnSpPr>
        <p:spPr>
          <a:xfrm flipH="1">
            <a:off x="4282808" y="3156837"/>
            <a:ext cx="1053600" cy="15663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27"/>
          <p:cNvCxnSpPr>
            <a:stCxn id="233" idx="2"/>
            <a:endCxn id="236"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7"/>
          <p:cNvCxnSpPr>
            <a:stCxn id="234" idx="2"/>
            <a:endCxn id="236" idx="0"/>
          </p:cNvCxnSpPr>
          <p:nvPr/>
        </p:nvCxnSpPr>
        <p:spPr>
          <a:xfrm>
            <a:off x="4758125" y="1959300"/>
            <a:ext cx="578400" cy="4374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27"/>
          <p:cNvSpPr/>
          <p:nvPr/>
        </p:nvSpPr>
        <p:spPr>
          <a:xfrm>
            <a:off x="446175" y="3201575"/>
            <a:ext cx="5937900" cy="189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nvSpPr>
        <p:spPr>
          <a:xfrm>
            <a:off x="7176475" y="3019950"/>
            <a:ext cx="1947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Recommender Outcome and Final Decision are generated by </a:t>
            </a:r>
            <a:r>
              <a:rPr lang="en" sz="2000">
                <a:solidFill>
                  <a:schemeClr val="accent2"/>
                </a:solidFill>
                <a:latin typeface="Nunito"/>
                <a:ea typeface="Nunito"/>
                <a:cs typeface="Nunito"/>
                <a:sym typeface="Nunito"/>
              </a:rPr>
              <a:t>Bayesian Belief Network</a:t>
            </a:r>
            <a:endParaRPr sz="2000">
              <a:solidFill>
                <a:schemeClr val="accent2"/>
              </a:solidFill>
              <a:latin typeface="Nunito"/>
              <a:ea typeface="Nunito"/>
              <a:cs typeface="Nunito"/>
              <a:sym typeface="Nunito"/>
            </a:endParaRPr>
          </a:p>
        </p:txBody>
      </p:sp>
      <p:sp>
        <p:nvSpPr>
          <p:cNvPr id="249" name="Google Shape;249;p27"/>
          <p:cNvSpPr/>
          <p:nvPr/>
        </p:nvSpPr>
        <p:spPr>
          <a:xfrm>
            <a:off x="6523475" y="401182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a:stCxn id="237" idx="2"/>
            <a:endCxn id="240" idx="0"/>
          </p:cNvCxnSpPr>
          <p:nvPr/>
        </p:nvCxnSpPr>
        <p:spPr>
          <a:xfrm>
            <a:off x="3283430" y="4014567"/>
            <a:ext cx="66600" cy="380100"/>
          </a:xfrm>
          <a:prstGeom prst="straightConnector1">
            <a:avLst/>
          </a:prstGeom>
          <a:noFill/>
          <a:ln cap="flat" cmpd="sng" w="9525">
            <a:solidFill>
              <a:srgbClr val="000000"/>
            </a:solidFill>
            <a:prstDash val="solid"/>
            <a:round/>
            <a:headEnd len="med" w="med" type="none"/>
            <a:tailEnd len="med" w="med" type="stealth"/>
          </a:ln>
        </p:spPr>
      </p:cxnSp>
      <p:sp>
        <p:nvSpPr>
          <p:cNvPr id="251" name="Google Shape;251;p27"/>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a:t>
            </a:r>
            <a:r>
              <a:rPr lang="en"/>
              <a:t> Three Layer Generative Model</a:t>
            </a:r>
            <a:endParaRPr/>
          </a:p>
        </p:txBody>
      </p:sp>
      <p:sp>
        <p:nvSpPr>
          <p:cNvPr id="252" name="Google Shape;252;p27"/>
          <p:cNvSpPr/>
          <p:nvPr/>
        </p:nvSpPr>
        <p:spPr>
          <a:xfrm>
            <a:off x="6175238" y="1144175"/>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txBox="1"/>
          <p:nvPr/>
        </p:nvSpPr>
        <p:spPr>
          <a:xfrm>
            <a:off x="6608450" y="992225"/>
            <a:ext cx="2364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Nunito"/>
                <a:ea typeface="Nunito"/>
                <a:cs typeface="Nunito"/>
                <a:sym typeface="Nunito"/>
              </a:rPr>
              <a:t>Best-fit distribution</a:t>
            </a:r>
            <a:endParaRPr sz="1700">
              <a:latin typeface="Nunito"/>
              <a:ea typeface="Nunito"/>
              <a:cs typeface="Nunito"/>
              <a:sym typeface="Nunito"/>
            </a:endParaRPr>
          </a:p>
        </p:txBody>
      </p:sp>
      <p:sp>
        <p:nvSpPr>
          <p:cNvPr id="254" name="Google Shape;254;p27"/>
          <p:cNvSpPr/>
          <p:nvPr/>
        </p:nvSpPr>
        <p:spPr>
          <a:xfrm>
            <a:off x="6317138" y="2578000"/>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txBox="1"/>
          <p:nvPr/>
        </p:nvSpPr>
        <p:spPr>
          <a:xfrm>
            <a:off x="6749525" y="2288325"/>
            <a:ext cx="229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2"/>
                </a:solidFill>
                <a:latin typeface="Nunito"/>
                <a:ea typeface="Nunito"/>
                <a:cs typeface="Nunito"/>
                <a:sym typeface="Nunito"/>
              </a:rPr>
              <a:t>Bayesian Hierarchical Modeling</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419775" y="613025"/>
            <a:ext cx="530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Order Volume by Zip Zone Pair</a:t>
            </a:r>
            <a:endParaRPr/>
          </a:p>
        </p:txBody>
      </p:sp>
      <p:pic>
        <p:nvPicPr>
          <p:cNvPr id="261" name="Google Shape;261;p28"/>
          <p:cNvPicPr preferRelativeResize="0"/>
          <p:nvPr/>
        </p:nvPicPr>
        <p:blipFill>
          <a:blip r:embed="rId3">
            <a:alphaModFix/>
          </a:blip>
          <a:stretch>
            <a:fillRect/>
          </a:stretch>
        </p:blipFill>
        <p:spPr>
          <a:xfrm>
            <a:off x="4697150" y="1597875"/>
            <a:ext cx="4283350" cy="2964525"/>
          </a:xfrm>
          <a:prstGeom prst="rect">
            <a:avLst/>
          </a:prstGeom>
          <a:noFill/>
          <a:ln>
            <a:noFill/>
          </a:ln>
        </p:spPr>
      </p:pic>
      <p:pic>
        <p:nvPicPr>
          <p:cNvPr id="262" name="Google Shape;262;p28"/>
          <p:cNvPicPr preferRelativeResize="0"/>
          <p:nvPr/>
        </p:nvPicPr>
        <p:blipFill>
          <a:blip r:embed="rId4">
            <a:alphaModFix/>
          </a:blip>
          <a:stretch>
            <a:fillRect/>
          </a:stretch>
        </p:blipFill>
        <p:spPr>
          <a:xfrm>
            <a:off x="0" y="1597875"/>
            <a:ext cx="4628474" cy="2856850"/>
          </a:xfrm>
          <a:prstGeom prst="rect">
            <a:avLst/>
          </a:prstGeom>
          <a:noFill/>
          <a:ln>
            <a:noFill/>
          </a:ln>
        </p:spPr>
      </p:pic>
      <p:sp>
        <p:nvSpPr>
          <p:cNvPr id="263" name="Google Shape;263;p28"/>
          <p:cNvSpPr txBox="1"/>
          <p:nvPr/>
        </p:nvSpPr>
        <p:spPr>
          <a:xfrm>
            <a:off x="432100" y="4562400"/>
            <a:ext cx="819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533050" y="519125"/>
            <a:ext cx="8476800" cy="5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Fitting Distributions to Continuous Independent Columns</a:t>
            </a:r>
            <a:endParaRPr sz="2300"/>
          </a:p>
        </p:txBody>
      </p:sp>
      <p:sp>
        <p:nvSpPr>
          <p:cNvPr id="269" name="Google Shape;269;p29"/>
          <p:cNvSpPr txBox="1"/>
          <p:nvPr/>
        </p:nvSpPr>
        <p:spPr>
          <a:xfrm>
            <a:off x="5302150" y="2244200"/>
            <a:ext cx="3707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Order_distance ~ Beta(α=</a:t>
            </a:r>
            <a:r>
              <a:rPr lang="en">
                <a:highlight>
                  <a:srgbClr val="FFFFFF"/>
                </a:highlight>
              </a:rPr>
              <a:t>1.617, β=14.258)</a:t>
            </a:r>
            <a:endParaRPr>
              <a:highlight>
                <a:srgbClr val="FFFFFF"/>
              </a:highlight>
            </a:endParaRPr>
          </a:p>
          <a:p>
            <a:pPr indent="0" lvl="0" marL="0" rtl="0" algn="l">
              <a:spcBef>
                <a:spcPts val="0"/>
              </a:spcBef>
              <a:spcAft>
                <a:spcPts val="0"/>
              </a:spcAft>
              <a:buNone/>
            </a:pPr>
            <a:r>
              <a:t/>
            </a:r>
            <a:endParaRPr sz="1050">
              <a:highlight>
                <a:srgbClr val="FFFFFF"/>
              </a:highlight>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From Z3 to Z3</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KS-test result:</a:t>
            </a:r>
            <a:endParaRPr>
              <a:latin typeface="Nunito"/>
              <a:ea typeface="Nunito"/>
              <a:cs typeface="Nunito"/>
              <a:sym typeface="Nunito"/>
            </a:endParaRPr>
          </a:p>
          <a:p>
            <a:pPr indent="0" lvl="0" marL="457200" rtl="0" algn="l">
              <a:spcBef>
                <a:spcPts val="0"/>
              </a:spcBef>
              <a:spcAft>
                <a:spcPts val="0"/>
              </a:spcAft>
              <a:buNone/>
            </a:pPr>
            <a:r>
              <a:rPr lang="en">
                <a:highlight>
                  <a:srgbClr val="FFFFFF"/>
                </a:highlight>
              </a:rPr>
              <a:t>Statistic = 0.0354, p-value = 7.246e-15</a:t>
            </a:r>
            <a:endParaRPr>
              <a:highlight>
                <a:srgbClr val="FFFFFF"/>
              </a:highlight>
            </a:endParaRPr>
          </a:p>
          <a:p>
            <a:pPr indent="0" lvl="0" marL="457200" rtl="0" algn="l">
              <a:spcBef>
                <a:spcPts val="0"/>
              </a:spcBef>
              <a:spcAft>
                <a:spcPts val="0"/>
              </a:spcAft>
              <a:buNone/>
            </a:pPr>
            <a:r>
              <a:t/>
            </a:r>
            <a:endParaRPr>
              <a:latin typeface="Nunito"/>
              <a:ea typeface="Nunito"/>
              <a:cs typeface="Nunito"/>
              <a:sym typeface="Nunito"/>
            </a:endParaRPr>
          </a:p>
        </p:txBody>
      </p:sp>
      <p:sp>
        <p:nvSpPr>
          <p:cNvPr id="270" name="Google Shape;270;p29"/>
          <p:cNvSpPr txBox="1"/>
          <p:nvPr/>
        </p:nvSpPr>
        <p:spPr>
          <a:xfrm>
            <a:off x="5101125" y="1298125"/>
            <a:ext cx="37077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Continuous Columns:</a:t>
            </a:r>
            <a:endParaRPr/>
          </a:p>
          <a:p>
            <a:pPr indent="-317500" lvl="0" marL="914400" rtl="0" algn="l">
              <a:spcBef>
                <a:spcPts val="0"/>
              </a:spcBef>
              <a:spcAft>
                <a:spcPts val="0"/>
              </a:spcAft>
              <a:buSzPts val="1400"/>
              <a:buChar char="●"/>
            </a:pPr>
            <a:r>
              <a:rPr lang="en"/>
              <a:t>o</a:t>
            </a:r>
            <a:r>
              <a:rPr lang="en"/>
              <a:t>rder_origin_weight</a:t>
            </a:r>
            <a:endParaRPr/>
          </a:p>
          <a:p>
            <a:pPr indent="-317500" lvl="0" marL="914400" rtl="0" algn="l">
              <a:spcBef>
                <a:spcPts val="0"/>
              </a:spcBef>
              <a:spcAft>
                <a:spcPts val="0"/>
              </a:spcAft>
              <a:buSzPts val="1400"/>
              <a:buChar char="●"/>
            </a:pPr>
            <a:r>
              <a:rPr lang="en"/>
              <a:t>order_distance</a:t>
            </a:r>
            <a:endParaRPr/>
          </a:p>
        </p:txBody>
      </p:sp>
      <p:pic>
        <p:nvPicPr>
          <p:cNvPr id="271" name="Google Shape;271;p29"/>
          <p:cNvPicPr preferRelativeResize="0"/>
          <p:nvPr/>
        </p:nvPicPr>
        <p:blipFill>
          <a:blip r:embed="rId3">
            <a:alphaModFix/>
          </a:blip>
          <a:stretch>
            <a:fillRect/>
          </a:stretch>
        </p:blipFill>
        <p:spPr>
          <a:xfrm>
            <a:off x="533050" y="1090325"/>
            <a:ext cx="4568075" cy="36079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557300" y="487400"/>
            <a:ext cx="8476800" cy="5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Fitting Distributions to Continuous Independent Columns</a:t>
            </a:r>
            <a:endParaRPr sz="2300"/>
          </a:p>
        </p:txBody>
      </p:sp>
      <p:sp>
        <p:nvSpPr>
          <p:cNvPr id="277" name="Google Shape;277;p30"/>
          <p:cNvSpPr txBox="1"/>
          <p:nvPr/>
        </p:nvSpPr>
        <p:spPr>
          <a:xfrm>
            <a:off x="5294075" y="3702450"/>
            <a:ext cx="3849900" cy="10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sz="1500">
                <a:latin typeface="Raleway"/>
                <a:ea typeface="Raleway"/>
                <a:cs typeface="Raleway"/>
                <a:sym typeface="Raleway"/>
              </a:rPr>
              <a:t>Order_distance ~ Beta(α=</a:t>
            </a:r>
            <a:r>
              <a:rPr lang="en" sz="1500">
                <a:highlight>
                  <a:srgbClr val="FFFFFF"/>
                </a:highlight>
                <a:latin typeface="Raleway"/>
                <a:ea typeface="Raleway"/>
                <a:cs typeface="Raleway"/>
                <a:sym typeface="Raleway"/>
              </a:rPr>
              <a:t>1.617, β=14.258)</a:t>
            </a:r>
            <a:endParaRPr sz="1500">
              <a:highlight>
                <a:srgbClr val="FFFFFF"/>
              </a:highlight>
              <a:latin typeface="Raleway"/>
              <a:ea typeface="Raleway"/>
              <a:cs typeface="Raleway"/>
              <a:sym typeface="Raleway"/>
            </a:endParaRPr>
          </a:p>
          <a:p>
            <a:pPr indent="0" lvl="0" marL="0" rtl="0" algn="l">
              <a:spcBef>
                <a:spcPts val="0"/>
              </a:spcBef>
              <a:spcAft>
                <a:spcPts val="0"/>
              </a:spcAft>
              <a:buNone/>
            </a:pPr>
            <a:r>
              <a:t/>
            </a:r>
            <a:endParaRPr sz="1050">
              <a:highlight>
                <a:srgbClr val="FFFFFF"/>
              </a:highlight>
            </a:endParaRPr>
          </a:p>
          <a:p>
            <a:pPr indent="0" lvl="0" marL="457200" rtl="0" algn="l">
              <a:spcBef>
                <a:spcPts val="0"/>
              </a:spcBef>
              <a:spcAft>
                <a:spcPts val="0"/>
              </a:spcAft>
              <a:buNone/>
            </a:pPr>
            <a:r>
              <a:t/>
            </a:r>
            <a:endParaRPr>
              <a:latin typeface="Nunito"/>
              <a:ea typeface="Nunito"/>
              <a:cs typeface="Nunito"/>
              <a:sym typeface="Nunito"/>
            </a:endParaRPr>
          </a:p>
        </p:txBody>
      </p:sp>
      <p:sp>
        <p:nvSpPr>
          <p:cNvPr id="278" name="Google Shape;278;p30"/>
          <p:cNvSpPr txBox="1"/>
          <p:nvPr/>
        </p:nvSpPr>
        <p:spPr>
          <a:xfrm>
            <a:off x="5294075" y="1480075"/>
            <a:ext cx="3514800" cy="180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Raleway"/>
                <a:ea typeface="Raleway"/>
                <a:cs typeface="Raleway"/>
                <a:sym typeface="Raleway"/>
              </a:rPr>
              <a:t>Continuous Columns: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order weight</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order distance</a:t>
            </a:r>
            <a:endParaRPr sz="1500">
              <a:latin typeface="Raleway"/>
              <a:ea typeface="Raleway"/>
              <a:cs typeface="Raleway"/>
              <a:sym typeface="Raleway"/>
            </a:endParaRPr>
          </a:p>
          <a:p>
            <a:pPr indent="0" lvl="0" marL="0" rtl="0" algn="l">
              <a:spcBef>
                <a:spcPts val="0"/>
              </a:spcBef>
              <a:spcAft>
                <a:spcPts val="0"/>
              </a:spcAft>
              <a:buNone/>
            </a:pPr>
            <a:r>
              <a:t/>
            </a:r>
            <a:endParaRPr sz="1500">
              <a:latin typeface="Raleway"/>
              <a:ea typeface="Raleway"/>
              <a:cs typeface="Raleway"/>
              <a:sym typeface="Raleway"/>
            </a:endParaRPr>
          </a:p>
          <a:p>
            <a:pPr indent="0" lvl="0" marL="0" rtl="0" algn="l">
              <a:spcBef>
                <a:spcPts val="0"/>
              </a:spcBef>
              <a:spcAft>
                <a:spcPts val="0"/>
              </a:spcAft>
              <a:buNone/>
            </a:pPr>
            <a:r>
              <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	Plot shows all 12,992 orders </a:t>
            </a:r>
            <a:endParaRPr sz="1500">
              <a:latin typeface="Raleway"/>
              <a:ea typeface="Raleway"/>
              <a:cs typeface="Raleway"/>
              <a:sym typeface="Raleway"/>
            </a:endParaRPr>
          </a:p>
          <a:p>
            <a:pPr indent="457200" lvl="0" marL="0" rtl="0" algn="l">
              <a:spcBef>
                <a:spcPts val="0"/>
              </a:spcBef>
              <a:spcAft>
                <a:spcPts val="0"/>
              </a:spcAft>
              <a:buNone/>
            </a:pPr>
            <a:r>
              <a:rPr lang="en" sz="1500">
                <a:latin typeface="Raleway"/>
                <a:ea typeface="Raleway"/>
                <a:cs typeface="Raleway"/>
                <a:sym typeface="Raleway"/>
              </a:rPr>
              <a:t>from Z3 to Z3 in our data.</a:t>
            </a:r>
            <a:endParaRPr sz="1500">
              <a:latin typeface="Raleway"/>
              <a:ea typeface="Raleway"/>
              <a:cs typeface="Raleway"/>
              <a:sym typeface="Raleway"/>
            </a:endParaRPr>
          </a:p>
        </p:txBody>
      </p:sp>
      <p:pic>
        <p:nvPicPr>
          <p:cNvPr id="279" name="Google Shape;279;p30"/>
          <p:cNvPicPr preferRelativeResize="0"/>
          <p:nvPr/>
        </p:nvPicPr>
        <p:blipFill>
          <a:blip r:embed="rId3">
            <a:alphaModFix/>
          </a:blip>
          <a:stretch>
            <a:fillRect/>
          </a:stretch>
        </p:blipFill>
        <p:spPr>
          <a:xfrm>
            <a:off x="326820" y="1058600"/>
            <a:ext cx="4624080" cy="365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393925" y="476325"/>
            <a:ext cx="8555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 Distribution of Discrete Independent Columns </a:t>
            </a:r>
            <a:endParaRPr/>
          </a:p>
        </p:txBody>
      </p:sp>
      <p:pic>
        <p:nvPicPr>
          <p:cNvPr id="285" name="Google Shape;285;p31"/>
          <p:cNvPicPr preferRelativeResize="0"/>
          <p:nvPr/>
        </p:nvPicPr>
        <p:blipFill>
          <a:blip r:embed="rId3">
            <a:alphaModFix/>
          </a:blip>
          <a:stretch>
            <a:fillRect/>
          </a:stretch>
        </p:blipFill>
        <p:spPr>
          <a:xfrm>
            <a:off x="393925" y="1403775"/>
            <a:ext cx="5106349" cy="3145425"/>
          </a:xfrm>
          <a:prstGeom prst="rect">
            <a:avLst/>
          </a:prstGeom>
          <a:noFill/>
          <a:ln>
            <a:noFill/>
          </a:ln>
        </p:spPr>
      </p:pic>
      <p:sp>
        <p:nvSpPr>
          <p:cNvPr id="286" name="Google Shape;286;p31"/>
          <p:cNvSpPr txBox="1"/>
          <p:nvPr/>
        </p:nvSpPr>
        <p:spPr>
          <a:xfrm>
            <a:off x="6494700" y="1648350"/>
            <a:ext cx="214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Nunito"/>
              <a:ea typeface="Nunito"/>
              <a:cs typeface="Nunito"/>
              <a:sym typeface="Nunito"/>
            </a:endParaRPr>
          </a:p>
        </p:txBody>
      </p:sp>
      <p:sp>
        <p:nvSpPr>
          <p:cNvPr id="287" name="Google Shape;287;p31"/>
          <p:cNvSpPr txBox="1"/>
          <p:nvPr/>
        </p:nvSpPr>
        <p:spPr>
          <a:xfrm>
            <a:off x="5613525" y="1648350"/>
            <a:ext cx="3251400" cy="132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Raleway"/>
                <a:ea typeface="Raleway"/>
                <a:cs typeface="Raleway"/>
                <a:sym typeface="Raleway"/>
              </a:rPr>
              <a:t>Discrete</a:t>
            </a:r>
            <a:r>
              <a:rPr lang="en" sz="1500">
                <a:latin typeface="Raleway"/>
                <a:ea typeface="Raleway"/>
                <a:cs typeface="Raleway"/>
                <a:sym typeface="Raleway"/>
              </a:rPr>
              <a:t> Columns: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lead days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week ID</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number of order stops</a:t>
            </a:r>
            <a:endParaRPr sz="1500">
              <a:latin typeface="Raleway"/>
              <a:ea typeface="Raleway"/>
              <a:cs typeface="Raleway"/>
              <a:sym typeface="Raleway"/>
            </a:endParaRPr>
          </a:p>
          <a:p>
            <a:pPr indent="0" lvl="0" marL="45720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 name="Shape 77"/>
        <p:cNvGrpSpPr/>
        <p:nvPr/>
      </p:nvGrpSpPr>
      <p:grpSpPr>
        <a:xfrm>
          <a:off x="0" y="0"/>
          <a:ext cx="0" cy="0"/>
          <a:chOff x="0" y="0"/>
          <a:chExt cx="0" cy="0"/>
        </a:xfrm>
      </p:grpSpPr>
      <p:sp>
        <p:nvSpPr>
          <p:cNvPr id="78" name="Google Shape;78;p14"/>
          <p:cNvSpPr txBox="1"/>
          <p:nvPr>
            <p:ph type="title"/>
          </p:nvPr>
        </p:nvSpPr>
        <p:spPr>
          <a:xfrm>
            <a:off x="883875" y="145575"/>
            <a:ext cx="1457400" cy="51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9" name="Google Shape;79;p14"/>
          <p:cNvSpPr txBox="1"/>
          <p:nvPr>
            <p:ph idx="1" type="body"/>
          </p:nvPr>
        </p:nvSpPr>
        <p:spPr>
          <a:xfrm>
            <a:off x="1255300" y="756700"/>
            <a:ext cx="6775500" cy="382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Introduce team members/mentors (need to come up with team name)</a:t>
            </a:r>
            <a:endParaRPr sz="1100"/>
          </a:p>
          <a:p>
            <a:pPr indent="-298450" lvl="0" marL="457200" rtl="0" algn="l">
              <a:spcBef>
                <a:spcPts val="0"/>
              </a:spcBef>
              <a:spcAft>
                <a:spcPts val="0"/>
              </a:spcAft>
              <a:buSzPts val="1100"/>
              <a:buChar char="●"/>
            </a:pPr>
            <a:r>
              <a:rPr lang="en" sz="1100"/>
              <a:t>Background:</a:t>
            </a:r>
            <a:endParaRPr sz="1100"/>
          </a:p>
          <a:p>
            <a:pPr indent="-298450" lvl="1" marL="914400" rtl="0" algn="l">
              <a:spcBef>
                <a:spcPts val="0"/>
              </a:spcBef>
              <a:spcAft>
                <a:spcPts val="0"/>
              </a:spcAft>
              <a:buSzPts val="1100"/>
              <a:buChar char="○"/>
            </a:pPr>
            <a:r>
              <a:rPr lang="en" sz="1100"/>
              <a:t>Mention problem, goal, and benefit to company</a:t>
            </a:r>
            <a:endParaRPr sz="1100"/>
          </a:p>
          <a:p>
            <a:pPr indent="-298450" lvl="1" marL="914400" rtl="0" algn="l">
              <a:spcBef>
                <a:spcPts val="0"/>
              </a:spcBef>
              <a:spcAft>
                <a:spcPts val="0"/>
              </a:spcAft>
              <a:buSzPts val="1100"/>
              <a:buChar char="○"/>
            </a:pPr>
            <a:r>
              <a:rPr lang="en" sz="1100"/>
              <a:t>Zipzones (map??)</a:t>
            </a:r>
            <a:endParaRPr sz="1100"/>
          </a:p>
          <a:p>
            <a:pPr indent="-298450" lvl="0" marL="457200" rtl="0" algn="l">
              <a:spcBef>
                <a:spcPts val="0"/>
              </a:spcBef>
              <a:spcAft>
                <a:spcPts val="0"/>
              </a:spcAft>
              <a:buSzPts val="1100"/>
              <a:buChar char="●"/>
            </a:pPr>
            <a:r>
              <a:rPr lang="en" sz="1100"/>
              <a:t>Current models (all Z3-&gt;Z3):</a:t>
            </a:r>
            <a:endParaRPr sz="1100"/>
          </a:p>
          <a:p>
            <a:pPr indent="-298450" lvl="1" marL="914400" rtl="0" algn="l">
              <a:spcBef>
                <a:spcPts val="0"/>
              </a:spcBef>
              <a:spcAft>
                <a:spcPts val="0"/>
              </a:spcAft>
              <a:buSzPts val="1100"/>
              <a:buChar char="○"/>
            </a:pPr>
            <a:r>
              <a:rPr lang="en" sz="1100"/>
              <a:t>Diagram (overall process of generating data - 2 parts)</a:t>
            </a:r>
            <a:endParaRPr sz="1100"/>
          </a:p>
          <a:p>
            <a:pPr indent="-298450" lvl="1" marL="914400" rtl="0" algn="l">
              <a:spcBef>
                <a:spcPts val="0"/>
              </a:spcBef>
              <a:spcAft>
                <a:spcPts val="0"/>
              </a:spcAft>
              <a:buSzPts val="1100"/>
              <a:buChar char="○"/>
            </a:pPr>
            <a:r>
              <a:rPr lang="en" sz="1100"/>
              <a:t>Best fit distributions for independent columns:</a:t>
            </a:r>
            <a:endParaRPr sz="1100"/>
          </a:p>
          <a:p>
            <a:pPr indent="-298450" lvl="2" marL="1371600" rtl="0" algn="l">
              <a:spcBef>
                <a:spcPts val="0"/>
              </a:spcBef>
              <a:spcAft>
                <a:spcPts val="0"/>
              </a:spcAft>
              <a:buSzPts val="1100"/>
              <a:buChar char="■"/>
            </a:pPr>
            <a:r>
              <a:rPr lang="en" sz="1100"/>
              <a:t>Show some examples (superimpose original and generated)</a:t>
            </a:r>
            <a:endParaRPr sz="1100"/>
          </a:p>
          <a:p>
            <a:pPr indent="-298450" lvl="1" marL="914400" rtl="0" algn="l">
              <a:spcBef>
                <a:spcPts val="0"/>
              </a:spcBef>
              <a:spcAft>
                <a:spcPts val="0"/>
              </a:spcAft>
              <a:buSzPts val="1100"/>
              <a:buChar char="○"/>
            </a:pPr>
            <a:r>
              <a:rPr lang="en" sz="1100"/>
              <a:t>Hierarchical model: </a:t>
            </a:r>
            <a:endParaRPr sz="1100"/>
          </a:p>
          <a:p>
            <a:pPr indent="-298450" lvl="2" marL="1371600" rtl="0" algn="l">
              <a:spcBef>
                <a:spcPts val="0"/>
              </a:spcBef>
              <a:spcAft>
                <a:spcPts val="0"/>
              </a:spcAft>
              <a:buSzPts val="1100"/>
              <a:buChar char="■"/>
            </a:pPr>
            <a:r>
              <a:rPr lang="en" sz="1100"/>
              <a:t>Describe math behind model</a:t>
            </a:r>
            <a:endParaRPr sz="1100"/>
          </a:p>
          <a:p>
            <a:pPr indent="-298450" lvl="2" marL="1371600" rtl="0" algn="l">
              <a:spcBef>
                <a:spcPts val="0"/>
              </a:spcBef>
              <a:spcAft>
                <a:spcPts val="0"/>
              </a:spcAft>
              <a:buSzPts val="1100"/>
              <a:buChar char="■"/>
            </a:pPr>
            <a:r>
              <a:rPr lang="en" sz="1100"/>
              <a:t>Show either rate or cost generated data and original data</a:t>
            </a:r>
            <a:endParaRPr sz="1100"/>
          </a:p>
          <a:p>
            <a:pPr indent="-298450" lvl="1" marL="914400" rtl="0" algn="l">
              <a:spcBef>
                <a:spcPts val="0"/>
              </a:spcBef>
              <a:spcAft>
                <a:spcPts val="0"/>
              </a:spcAft>
              <a:buSzPts val="1100"/>
              <a:buChar char="○"/>
            </a:pPr>
            <a:r>
              <a:rPr lang="en" sz="1100"/>
              <a:t>BBN:</a:t>
            </a:r>
            <a:endParaRPr sz="1100"/>
          </a:p>
          <a:p>
            <a:pPr indent="-298450" lvl="2" marL="1371600" rtl="0" algn="l">
              <a:spcBef>
                <a:spcPts val="0"/>
              </a:spcBef>
              <a:spcAft>
                <a:spcPts val="0"/>
              </a:spcAft>
              <a:buSzPts val="1100"/>
              <a:buChar char="■"/>
            </a:pPr>
            <a:r>
              <a:rPr lang="en" sz="1100"/>
              <a:t>Describe math behind model</a:t>
            </a:r>
            <a:endParaRPr sz="1100"/>
          </a:p>
          <a:p>
            <a:pPr indent="-298450" lvl="2" marL="1371600" rtl="0" algn="l">
              <a:spcBef>
                <a:spcPts val="0"/>
              </a:spcBef>
              <a:spcAft>
                <a:spcPts val="0"/>
              </a:spcAft>
              <a:buSzPts val="1100"/>
              <a:buChar char="■"/>
            </a:pPr>
            <a:r>
              <a:rPr lang="en" sz="1100"/>
              <a:t>Show some statistics on how it’s performing</a:t>
            </a:r>
            <a:endParaRPr sz="1100"/>
          </a:p>
          <a:p>
            <a:pPr indent="-298450" lvl="2" marL="1371600" rtl="0" algn="l">
              <a:spcBef>
                <a:spcPts val="0"/>
              </a:spcBef>
              <a:spcAft>
                <a:spcPts val="0"/>
              </a:spcAft>
              <a:buSzPts val="1100"/>
              <a:buChar char="■"/>
            </a:pPr>
            <a:r>
              <a:rPr lang="en" sz="1100"/>
              <a:t>Pictures?</a:t>
            </a:r>
            <a:endParaRPr sz="1100"/>
          </a:p>
          <a:p>
            <a:pPr indent="-298450" lvl="0" marL="457200" rtl="0" algn="l">
              <a:spcBef>
                <a:spcPts val="0"/>
              </a:spcBef>
              <a:spcAft>
                <a:spcPts val="0"/>
              </a:spcAft>
              <a:buSzPts val="1100"/>
              <a:buChar char="●"/>
            </a:pPr>
            <a:r>
              <a:rPr lang="en" sz="1100"/>
              <a:t>Route ahead:</a:t>
            </a:r>
            <a:endParaRPr sz="1100"/>
          </a:p>
          <a:p>
            <a:pPr indent="-279400" lvl="1" marL="914400" rtl="0" algn="l">
              <a:spcBef>
                <a:spcPts val="0"/>
              </a:spcBef>
              <a:spcAft>
                <a:spcPts val="0"/>
              </a:spcAft>
              <a:buSzPts val="800"/>
              <a:buChar char="○"/>
            </a:pPr>
            <a:r>
              <a:rPr lang="en" sz="1100"/>
              <a:t>Expanding to other zipzones</a:t>
            </a:r>
            <a:endParaRPr sz="1100"/>
          </a:p>
          <a:p>
            <a:pPr indent="-298450" lvl="1" marL="914400" rtl="0" algn="l">
              <a:spcBef>
                <a:spcPts val="0"/>
              </a:spcBef>
              <a:spcAft>
                <a:spcPts val="0"/>
              </a:spcAft>
              <a:buSzPts val="1100"/>
              <a:buChar char="○"/>
            </a:pPr>
            <a:r>
              <a:rPr lang="en" sz="1100"/>
              <a:t>Play with structure of graph (other dependencies?)</a:t>
            </a:r>
            <a:endParaRPr sz="1100"/>
          </a:p>
          <a:p>
            <a:pPr indent="-298450" lvl="1" marL="914400" rtl="0" algn="l">
              <a:spcBef>
                <a:spcPts val="0"/>
              </a:spcBef>
              <a:spcAft>
                <a:spcPts val="0"/>
              </a:spcAft>
              <a:buSzPts val="1100"/>
              <a:buChar char="○"/>
            </a:pPr>
            <a:r>
              <a:rPr lang="en" sz="1100"/>
              <a:t>Testing our model</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618875" y="531500"/>
            <a:ext cx="5036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Bayesian Hierarchical Model</a:t>
            </a:r>
            <a:endParaRPr/>
          </a:p>
        </p:txBody>
      </p:sp>
      <p:sp>
        <p:nvSpPr>
          <p:cNvPr id="293" name="Google Shape;293;p32"/>
          <p:cNvSpPr txBox="1"/>
          <p:nvPr>
            <p:ph idx="1" type="body"/>
          </p:nvPr>
        </p:nvSpPr>
        <p:spPr>
          <a:xfrm>
            <a:off x="618875" y="1530800"/>
            <a:ext cx="8030400" cy="1547100"/>
          </a:xfrm>
          <a:prstGeom prst="rect">
            <a:avLst/>
          </a:prstGeom>
        </p:spPr>
        <p:txBody>
          <a:bodyPr anchorCtr="0" anchor="t" bIns="91425" lIns="91425" spcFirstLastPara="1" rIns="91425" wrap="square" tIns="91425">
            <a:normAutofit fontScale="25000" lnSpcReduction="10000"/>
          </a:bodyPr>
          <a:lstStyle/>
          <a:p>
            <a:pPr indent="0" lvl="0" marL="0" rtl="0" algn="l">
              <a:lnSpc>
                <a:spcPct val="100000"/>
              </a:lnSpc>
              <a:spcBef>
                <a:spcPts val="1200"/>
              </a:spcBef>
              <a:spcAft>
                <a:spcPts val="0"/>
              </a:spcAft>
              <a:buNone/>
            </a:pPr>
            <a:r>
              <a:rPr b="1" lang="en" sz="7625">
                <a:solidFill>
                  <a:srgbClr val="292929"/>
                </a:solidFill>
                <a:highlight>
                  <a:srgbClr val="FFFFFF"/>
                </a:highlight>
              </a:rPr>
              <a:t>Bayesian:</a:t>
            </a:r>
            <a:r>
              <a:rPr b="1" lang="en" sz="7225">
                <a:solidFill>
                  <a:srgbClr val="292929"/>
                </a:solidFill>
                <a:highlight>
                  <a:srgbClr val="FFFFFF"/>
                </a:highlight>
              </a:rPr>
              <a:t> </a:t>
            </a:r>
            <a:endParaRPr b="1" sz="7225">
              <a:solidFill>
                <a:srgbClr val="292929"/>
              </a:solidFill>
              <a:highlight>
                <a:srgbClr val="FFFFFF"/>
              </a:highlight>
            </a:endParaRPr>
          </a:p>
          <a:p>
            <a:pPr indent="0" lvl="0" marL="0" rtl="0" algn="l">
              <a:lnSpc>
                <a:spcPct val="100000"/>
              </a:lnSpc>
              <a:spcBef>
                <a:spcPts val="1200"/>
              </a:spcBef>
              <a:spcAft>
                <a:spcPts val="1200"/>
              </a:spcAft>
              <a:buNone/>
            </a:pPr>
            <a:r>
              <a:rPr lang="en" sz="6800">
                <a:solidFill>
                  <a:srgbClr val="292929"/>
                </a:solidFill>
                <a:highlight>
                  <a:srgbClr val="FFFFFF"/>
                </a:highlight>
              </a:rPr>
              <a:t>This model takes into account the uncertainty in the observed data (through priors) and estimates the corresponding distribution of the predicted data (posterior) </a:t>
            </a:r>
            <a:r>
              <a:rPr lang="en" sz="6800">
                <a:solidFill>
                  <a:schemeClr val="dk2"/>
                </a:solidFill>
                <a:highlight>
                  <a:schemeClr val="lt1"/>
                </a:highlight>
              </a:rPr>
              <a:t>in an iterative process </a:t>
            </a:r>
            <a:r>
              <a:rPr lang="en" sz="6800">
                <a:solidFill>
                  <a:srgbClr val="292929"/>
                </a:solidFill>
                <a:highlight>
                  <a:srgbClr val="FFFFFF"/>
                </a:highlight>
              </a:rPr>
              <a:t>using </a:t>
            </a:r>
            <a:r>
              <a:rPr b="1" lang="en" sz="6800">
                <a:solidFill>
                  <a:schemeClr val="accent4"/>
                </a:solidFill>
                <a:highlight>
                  <a:srgbClr val="FFFFFF"/>
                </a:highlight>
              </a:rPr>
              <a:t>Bayes’ Theorem</a:t>
            </a:r>
            <a:r>
              <a:rPr lang="en" sz="6800">
                <a:solidFill>
                  <a:schemeClr val="dk2"/>
                </a:solidFill>
                <a:highlight>
                  <a:srgbClr val="FFFFFF"/>
                </a:highlight>
              </a:rPr>
              <a:t>.</a:t>
            </a:r>
            <a:br>
              <a:rPr lang="en" sz="6800">
                <a:solidFill>
                  <a:schemeClr val="accent3"/>
                </a:solidFill>
                <a:highlight>
                  <a:srgbClr val="FFFFFF"/>
                </a:highlight>
              </a:rPr>
            </a:br>
            <a:endParaRPr b="1" sz="6800">
              <a:solidFill>
                <a:schemeClr val="accent3"/>
              </a:solidFill>
              <a:highlight>
                <a:srgbClr val="FFFFFF"/>
              </a:highlight>
            </a:endParaRPr>
          </a:p>
        </p:txBody>
      </p:sp>
      <p:sp>
        <p:nvSpPr>
          <p:cNvPr id="294" name="Google Shape;294;p32"/>
          <p:cNvSpPr txBox="1"/>
          <p:nvPr>
            <p:ph idx="1" type="body"/>
          </p:nvPr>
        </p:nvSpPr>
        <p:spPr>
          <a:xfrm>
            <a:off x="618875" y="2918300"/>
            <a:ext cx="8030400" cy="15471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 sz="1900">
                <a:solidFill>
                  <a:srgbClr val="292929"/>
                </a:solidFill>
                <a:highlight>
                  <a:srgbClr val="FFFFFF"/>
                </a:highlight>
              </a:rPr>
              <a:t>Hierarchical</a:t>
            </a:r>
            <a:r>
              <a:rPr b="1" lang="en" sz="1900">
                <a:solidFill>
                  <a:srgbClr val="292929"/>
                </a:solidFill>
                <a:highlight>
                  <a:srgbClr val="FFFFFF"/>
                </a:highlight>
              </a:rPr>
              <a:t>:</a:t>
            </a:r>
            <a:r>
              <a:rPr b="1" lang="en" sz="2550">
                <a:solidFill>
                  <a:srgbClr val="292929"/>
                </a:solidFill>
                <a:highlight>
                  <a:srgbClr val="FFFFFF"/>
                </a:highlight>
              </a:rPr>
              <a:t> </a:t>
            </a:r>
            <a:endParaRPr b="1" sz="2550">
              <a:solidFill>
                <a:srgbClr val="292929"/>
              </a:solidFill>
              <a:highlight>
                <a:srgbClr val="FFFFFF"/>
              </a:highlight>
            </a:endParaRPr>
          </a:p>
          <a:p>
            <a:pPr indent="0" lvl="0" marL="0" rtl="0" algn="l">
              <a:lnSpc>
                <a:spcPct val="100000"/>
              </a:lnSpc>
              <a:spcBef>
                <a:spcPts val="1200"/>
              </a:spcBef>
              <a:spcAft>
                <a:spcPts val="1200"/>
              </a:spcAft>
              <a:buNone/>
            </a:pPr>
            <a:r>
              <a:rPr lang="en" sz="1700">
                <a:solidFill>
                  <a:srgbClr val="292929"/>
                </a:solidFill>
                <a:highlight>
                  <a:srgbClr val="FFFFFF"/>
                </a:highlight>
              </a:rPr>
              <a:t>This method has multiple levels (hierarchy) of priors which helps to capture the variability or commonality between different variables. </a:t>
            </a:r>
            <a:endParaRPr sz="1700">
              <a:solidFill>
                <a:srgbClr val="292929"/>
              </a:solidFill>
              <a:highlight>
                <a:srgbClr val="FFFFFF"/>
              </a:highlight>
            </a:endParaRPr>
          </a:p>
        </p:txBody>
      </p:sp>
      <p:sp>
        <p:nvSpPr>
          <p:cNvPr id="295" name="Google Shape;295;p32"/>
          <p:cNvSpPr/>
          <p:nvPr/>
        </p:nvSpPr>
        <p:spPr>
          <a:xfrm>
            <a:off x="6463750" y="482900"/>
            <a:ext cx="2185800" cy="1196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2"/>
              </a:solidFill>
              <a:latin typeface="Maven Pro"/>
              <a:ea typeface="Maven Pro"/>
              <a:cs typeface="Maven Pro"/>
              <a:sym typeface="Maven Pro"/>
            </a:endParaRPr>
          </a:p>
        </p:txBody>
      </p:sp>
      <p:sp>
        <p:nvSpPr>
          <p:cNvPr id="296" name="Google Shape;296;p32"/>
          <p:cNvSpPr txBox="1"/>
          <p:nvPr/>
        </p:nvSpPr>
        <p:spPr>
          <a:xfrm>
            <a:off x="6587050" y="482900"/>
            <a:ext cx="193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aven Pro"/>
                <a:ea typeface="Maven Pro"/>
                <a:cs typeface="Maven Pro"/>
                <a:sym typeface="Maven Pro"/>
              </a:rPr>
              <a:t>Bayes’ Theorem:</a:t>
            </a:r>
            <a:endParaRPr b="1" sz="1600">
              <a:solidFill>
                <a:schemeClr val="lt1"/>
              </a:solidFill>
              <a:latin typeface="Maven Pro"/>
              <a:ea typeface="Maven Pro"/>
              <a:cs typeface="Maven Pro"/>
              <a:sym typeface="Maven Pro"/>
            </a:endParaRPr>
          </a:p>
        </p:txBody>
      </p:sp>
      <p:grpSp>
        <p:nvGrpSpPr>
          <p:cNvPr id="297" name="Google Shape;297;p32"/>
          <p:cNvGrpSpPr/>
          <p:nvPr/>
        </p:nvGrpSpPr>
        <p:grpSpPr>
          <a:xfrm>
            <a:off x="6587055" y="842300"/>
            <a:ext cx="2134595" cy="688500"/>
            <a:chOff x="6628780" y="686900"/>
            <a:chExt cx="2134595" cy="688500"/>
          </a:xfrm>
        </p:grpSpPr>
        <p:sp>
          <p:nvSpPr>
            <p:cNvPr id="298" name="Google Shape;298;p32"/>
            <p:cNvSpPr txBox="1"/>
            <p:nvPr/>
          </p:nvSpPr>
          <p:spPr>
            <a:xfrm>
              <a:off x="6628780" y="799350"/>
              <a:ext cx="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P(A|B)  =</a:t>
              </a:r>
              <a:endParaRPr b="1">
                <a:solidFill>
                  <a:schemeClr val="lt1"/>
                </a:solidFill>
                <a:latin typeface="Nunito"/>
                <a:ea typeface="Nunito"/>
                <a:cs typeface="Nunito"/>
                <a:sym typeface="Nunito"/>
              </a:endParaRPr>
            </a:p>
          </p:txBody>
        </p:sp>
        <p:sp>
          <p:nvSpPr>
            <p:cNvPr id="299" name="Google Shape;299;p32"/>
            <p:cNvSpPr txBox="1"/>
            <p:nvPr/>
          </p:nvSpPr>
          <p:spPr>
            <a:xfrm>
              <a:off x="7511775" y="686900"/>
              <a:ext cx="12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P(B|A)P(A)</a:t>
              </a:r>
              <a:endParaRPr b="1">
                <a:solidFill>
                  <a:schemeClr val="lt1"/>
                </a:solidFill>
                <a:latin typeface="Nunito"/>
                <a:ea typeface="Nunito"/>
                <a:cs typeface="Nunito"/>
                <a:sym typeface="Nunito"/>
              </a:endParaRPr>
            </a:p>
          </p:txBody>
        </p:sp>
        <p:cxnSp>
          <p:nvCxnSpPr>
            <p:cNvPr id="300" name="Google Shape;300;p32"/>
            <p:cNvCxnSpPr/>
            <p:nvPr/>
          </p:nvCxnSpPr>
          <p:spPr>
            <a:xfrm>
              <a:off x="7601728" y="1039400"/>
              <a:ext cx="865200" cy="12000"/>
            </a:xfrm>
            <a:prstGeom prst="straightConnector1">
              <a:avLst/>
            </a:prstGeom>
            <a:noFill/>
            <a:ln cap="flat" cmpd="sng" w="9525">
              <a:solidFill>
                <a:schemeClr val="lt1"/>
              </a:solidFill>
              <a:prstDash val="solid"/>
              <a:round/>
              <a:headEnd len="med" w="med" type="none"/>
              <a:tailEnd len="med" w="med" type="none"/>
            </a:ln>
          </p:spPr>
        </p:cxnSp>
        <p:sp>
          <p:nvSpPr>
            <p:cNvPr id="301" name="Google Shape;301;p32"/>
            <p:cNvSpPr txBox="1"/>
            <p:nvPr/>
          </p:nvSpPr>
          <p:spPr>
            <a:xfrm>
              <a:off x="7783677" y="9752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P(B)</a:t>
              </a:r>
              <a:endParaRPr b="1">
                <a:solidFill>
                  <a:schemeClr val="lt1"/>
                </a:solidFill>
                <a:latin typeface="Nunito"/>
                <a:ea typeface="Nunito"/>
                <a:cs typeface="Nunito"/>
                <a:sym typeface="Nuni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07" name="Google Shape;307;p33"/>
          <p:cNvSpPr txBox="1"/>
          <p:nvPr>
            <p:ph idx="1" type="body"/>
          </p:nvPr>
        </p:nvSpPr>
        <p:spPr>
          <a:xfrm>
            <a:off x="803850" y="535200"/>
            <a:ext cx="7688700" cy="1736100"/>
          </a:xfrm>
          <a:prstGeom prst="rect">
            <a:avLst/>
          </a:prstGeom>
        </p:spPr>
        <p:txBody>
          <a:bodyPr anchorCtr="0" anchor="t" bIns="91425" lIns="91425" spcFirstLastPara="1" rIns="91425" wrap="square" tIns="91425">
            <a:spAutoFit/>
          </a:bodyPr>
          <a:lstStyle/>
          <a:p>
            <a:pPr indent="0" lvl="0" marL="0" rtl="0" algn="l">
              <a:spcBef>
                <a:spcPts val="1700"/>
              </a:spcBef>
              <a:spcAft>
                <a:spcPts val="110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a:t>
            </a:r>
            <a:r>
              <a:rPr lang="en" sz="1800">
                <a:solidFill>
                  <a:srgbClr val="333333"/>
                </a:solidFill>
                <a:highlight>
                  <a:srgbClr val="FFFFFF"/>
                </a:highlight>
                <a:latin typeface="Arial"/>
                <a:ea typeface="Arial"/>
                <a:cs typeface="Arial"/>
                <a:sym typeface="Arial"/>
              </a:rPr>
              <a:t>estimating the relative performance of each school or predicting the SAT score for a new student in a particular school</a:t>
            </a:r>
            <a:r>
              <a:rPr lang="en" sz="1800">
                <a:solidFill>
                  <a:srgbClr val="333333"/>
                </a:solidFill>
                <a:highlight>
                  <a:srgbClr val="FFFFFF"/>
                </a:highlight>
                <a:latin typeface="Arial"/>
                <a:ea typeface="Arial"/>
                <a:cs typeface="Arial"/>
                <a:sym typeface="Arial"/>
              </a:rPr>
              <a:t>. There are 3 approaches:</a:t>
            </a:r>
            <a:endParaRPr/>
          </a:p>
        </p:txBody>
      </p:sp>
      <p:sp>
        <p:nvSpPr>
          <p:cNvPr id="308" name="Google Shape;308;p33"/>
          <p:cNvSpPr txBox="1"/>
          <p:nvPr/>
        </p:nvSpPr>
        <p:spPr>
          <a:xfrm>
            <a:off x="827500" y="3029513"/>
            <a:ext cx="5776200" cy="1528800"/>
          </a:xfrm>
          <a:prstGeom prst="rect">
            <a:avLst/>
          </a:prstGeom>
          <a:noFill/>
          <a:ln>
            <a:noFill/>
          </a:ln>
        </p:spPr>
        <p:txBody>
          <a:bodyPr anchorCtr="0" anchor="t" bIns="91425" lIns="91425" spcFirstLastPara="1" rIns="91425" wrap="square" tIns="91425">
            <a:spAutoFit/>
          </a:bodyPr>
          <a:lstStyle/>
          <a:p>
            <a:pPr indent="-342900" lvl="0" marL="457200" rtl="0" algn="l">
              <a:spcBef>
                <a:spcPts val="1700"/>
              </a:spcBef>
              <a:spcAft>
                <a:spcPts val="0"/>
              </a:spcAft>
              <a:buClr>
                <a:srgbClr val="333333"/>
              </a:buClr>
              <a:buSzPts val="1800"/>
              <a:buFont typeface="Arial"/>
              <a:buChar char="●"/>
            </a:pPr>
            <a:r>
              <a:rPr b="1" lang="en" sz="1800">
                <a:solidFill>
                  <a:srgbClr val="333333"/>
                </a:solidFill>
                <a:highlight>
                  <a:schemeClr val="lt1"/>
                </a:highlight>
              </a:rPr>
              <a:t>Unpooled model (Separate estimates)</a:t>
            </a:r>
            <a:endParaRPr b="1" sz="1800">
              <a:solidFill>
                <a:srgbClr val="333333"/>
              </a:solidFill>
              <a:highlight>
                <a:schemeClr val="lt1"/>
              </a:highlight>
            </a:endParaRPr>
          </a:p>
          <a:p>
            <a:pPr indent="0" lvl="0" marL="457200" rtl="0" algn="l">
              <a:spcBef>
                <a:spcPts val="1700"/>
              </a:spcBef>
              <a:spcAft>
                <a:spcPts val="0"/>
              </a:spcAft>
              <a:buNone/>
            </a:pPr>
            <a:r>
              <a:rPr lang="en" sz="1800">
                <a:solidFill>
                  <a:srgbClr val="333333"/>
                </a:solidFill>
                <a:highlight>
                  <a:schemeClr val="lt1"/>
                </a:highlight>
              </a:rPr>
              <a:t>Finding a separate mean SAT score  for each schoo</a:t>
            </a:r>
            <a:r>
              <a:rPr b="1" lang="en" sz="1800">
                <a:solidFill>
                  <a:srgbClr val="333333"/>
                </a:solidFill>
                <a:highlight>
                  <a:schemeClr val="lt1"/>
                </a:highlight>
              </a:rPr>
              <a:t>l </a:t>
            </a:r>
            <a:endParaRPr b="1" sz="180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pic>
        <p:nvPicPr>
          <p:cNvPr id="309" name="Google Shape;309;p33"/>
          <p:cNvPicPr preferRelativeResize="0"/>
          <p:nvPr/>
        </p:nvPicPr>
        <p:blipFill>
          <a:blip r:embed="rId3">
            <a:alphaModFix/>
          </a:blip>
          <a:stretch>
            <a:fillRect/>
          </a:stretch>
        </p:blipFill>
        <p:spPr>
          <a:xfrm>
            <a:off x="6766050" y="2908800"/>
            <a:ext cx="1979525" cy="198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15" name="Google Shape;315;p34"/>
          <p:cNvSpPr txBox="1"/>
          <p:nvPr>
            <p:ph idx="1" type="body"/>
          </p:nvPr>
        </p:nvSpPr>
        <p:spPr>
          <a:xfrm>
            <a:off x="727650" y="535200"/>
            <a:ext cx="7688700" cy="2272800"/>
          </a:xfrm>
          <a:prstGeom prst="rect">
            <a:avLst/>
          </a:prstGeom>
        </p:spPr>
        <p:txBody>
          <a:bodyPr anchorCtr="0" anchor="t" bIns="91425" lIns="91425" spcFirstLastPara="1" rIns="91425" wrap="square" tIns="91425">
            <a:spAutoFit/>
          </a:bodyPr>
          <a:lstStyle/>
          <a:p>
            <a:pPr indent="0" lvl="0" marL="0" rtl="0" algn="l">
              <a:spcBef>
                <a:spcPts val="1700"/>
              </a:spcBef>
              <a:spcAft>
                <a:spcPts val="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estimating the relative performance of each school or predicting the SAT score for a new student in a particular school. There are 3 approaches:</a:t>
            </a:r>
            <a:endParaRPr/>
          </a:p>
          <a:p>
            <a:pPr indent="0" lvl="0" marL="0" rtl="0" algn="l">
              <a:spcBef>
                <a:spcPts val="1700"/>
              </a:spcBef>
              <a:spcAft>
                <a:spcPts val="1100"/>
              </a:spcAft>
              <a:buNone/>
            </a:pPr>
            <a:r>
              <a:t/>
            </a:r>
            <a:endParaRPr sz="1800">
              <a:solidFill>
                <a:srgbClr val="333333"/>
              </a:solidFill>
              <a:highlight>
                <a:srgbClr val="FFFFFF"/>
              </a:highlight>
              <a:latin typeface="Arial"/>
              <a:ea typeface="Arial"/>
              <a:cs typeface="Arial"/>
              <a:sym typeface="Arial"/>
            </a:endParaRPr>
          </a:p>
        </p:txBody>
      </p:sp>
      <p:pic>
        <p:nvPicPr>
          <p:cNvPr id="316" name="Google Shape;316;p34"/>
          <p:cNvPicPr preferRelativeResize="0"/>
          <p:nvPr/>
        </p:nvPicPr>
        <p:blipFill>
          <a:blip r:embed="rId3">
            <a:alphaModFix/>
          </a:blip>
          <a:stretch>
            <a:fillRect/>
          </a:stretch>
        </p:blipFill>
        <p:spPr>
          <a:xfrm>
            <a:off x="6749825" y="2790200"/>
            <a:ext cx="2069650" cy="2035650"/>
          </a:xfrm>
          <a:prstGeom prst="rect">
            <a:avLst/>
          </a:prstGeom>
          <a:noFill/>
          <a:ln>
            <a:noFill/>
          </a:ln>
        </p:spPr>
      </p:pic>
      <p:sp>
        <p:nvSpPr>
          <p:cNvPr id="317" name="Google Shape;317;p34"/>
          <p:cNvSpPr txBox="1"/>
          <p:nvPr/>
        </p:nvSpPr>
        <p:spPr>
          <a:xfrm>
            <a:off x="727650" y="2807988"/>
            <a:ext cx="5776200" cy="1557000"/>
          </a:xfrm>
          <a:prstGeom prst="rect">
            <a:avLst/>
          </a:prstGeom>
          <a:noFill/>
          <a:ln>
            <a:noFill/>
          </a:ln>
        </p:spPr>
        <p:txBody>
          <a:bodyPr anchorCtr="0" anchor="t" bIns="91425" lIns="91425" spcFirstLastPara="1" rIns="91425" wrap="square" tIns="91425">
            <a:spAutoFit/>
          </a:bodyPr>
          <a:lstStyle/>
          <a:p>
            <a:pPr indent="-346743" lvl="0" marL="457200" rtl="0" algn="l">
              <a:spcBef>
                <a:spcPts val="1700"/>
              </a:spcBef>
              <a:spcAft>
                <a:spcPts val="0"/>
              </a:spcAft>
              <a:buClr>
                <a:srgbClr val="333333"/>
              </a:buClr>
              <a:buSzPts val="1861"/>
              <a:buChar char="●"/>
            </a:pPr>
            <a:r>
              <a:rPr b="1" lang="en" sz="1860">
                <a:solidFill>
                  <a:srgbClr val="333333"/>
                </a:solidFill>
                <a:highlight>
                  <a:schemeClr val="lt1"/>
                </a:highlight>
              </a:rPr>
              <a:t>Pooled model (Combined estimates)</a:t>
            </a:r>
            <a:endParaRPr b="1" sz="1860">
              <a:solidFill>
                <a:srgbClr val="333333"/>
              </a:solidFill>
              <a:highlight>
                <a:schemeClr val="lt1"/>
              </a:highlight>
            </a:endParaRPr>
          </a:p>
          <a:p>
            <a:pPr indent="0" lvl="0" marL="457200" rtl="0" algn="l">
              <a:spcBef>
                <a:spcPts val="1700"/>
              </a:spcBef>
              <a:spcAft>
                <a:spcPts val="0"/>
              </a:spcAft>
              <a:buNone/>
            </a:pPr>
            <a:r>
              <a:rPr lang="en" sz="1860">
                <a:solidFill>
                  <a:srgbClr val="333333"/>
                </a:solidFill>
                <a:highlight>
                  <a:schemeClr val="lt1"/>
                </a:highlight>
              </a:rPr>
              <a:t>Finding a common mean SAT score taking the scores from all schools togethe</a:t>
            </a:r>
            <a:r>
              <a:rPr lang="en" sz="1760">
                <a:solidFill>
                  <a:srgbClr val="333333"/>
                </a:solidFill>
                <a:highlight>
                  <a:schemeClr val="lt1"/>
                </a:highlight>
              </a:rPr>
              <a:t>r</a:t>
            </a:r>
            <a:endParaRPr sz="176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23" name="Google Shape;323;p35"/>
          <p:cNvSpPr txBox="1"/>
          <p:nvPr>
            <p:ph idx="1" type="body"/>
          </p:nvPr>
        </p:nvSpPr>
        <p:spPr>
          <a:xfrm>
            <a:off x="727650" y="535200"/>
            <a:ext cx="7688700" cy="2272800"/>
          </a:xfrm>
          <a:prstGeom prst="rect">
            <a:avLst/>
          </a:prstGeom>
        </p:spPr>
        <p:txBody>
          <a:bodyPr anchorCtr="0" anchor="t" bIns="91425" lIns="91425" spcFirstLastPara="1" rIns="91425" wrap="square" tIns="91425">
            <a:spAutoFit/>
          </a:bodyPr>
          <a:lstStyle/>
          <a:p>
            <a:pPr indent="0" lvl="0" marL="0" rtl="0" algn="l">
              <a:spcBef>
                <a:spcPts val="1700"/>
              </a:spcBef>
              <a:spcAft>
                <a:spcPts val="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estimating the relative performance of each school or predicting the SAT score for a new student in a particular school. There are 3 approaches:</a:t>
            </a:r>
            <a:endParaRPr/>
          </a:p>
          <a:p>
            <a:pPr indent="0" lvl="0" marL="0" rtl="0" algn="l">
              <a:spcBef>
                <a:spcPts val="1700"/>
              </a:spcBef>
              <a:spcAft>
                <a:spcPts val="1100"/>
              </a:spcAft>
              <a:buNone/>
            </a:pPr>
            <a:r>
              <a:t/>
            </a:r>
            <a:endParaRPr sz="1800">
              <a:solidFill>
                <a:srgbClr val="333333"/>
              </a:solidFill>
              <a:highlight>
                <a:srgbClr val="FFFFFF"/>
              </a:highlight>
              <a:latin typeface="Arial"/>
              <a:ea typeface="Arial"/>
              <a:cs typeface="Arial"/>
              <a:sym typeface="Arial"/>
            </a:endParaRPr>
          </a:p>
        </p:txBody>
      </p:sp>
      <p:sp>
        <p:nvSpPr>
          <p:cNvPr id="324" name="Google Shape;324;p35"/>
          <p:cNvSpPr txBox="1"/>
          <p:nvPr/>
        </p:nvSpPr>
        <p:spPr>
          <a:xfrm>
            <a:off x="795250" y="2466938"/>
            <a:ext cx="5776200" cy="2712300"/>
          </a:xfrm>
          <a:prstGeom prst="rect">
            <a:avLst/>
          </a:prstGeom>
          <a:noFill/>
          <a:ln>
            <a:noFill/>
          </a:ln>
        </p:spPr>
        <p:txBody>
          <a:bodyPr anchorCtr="0" anchor="t" bIns="91425" lIns="91425" spcFirstLastPara="1" rIns="91425" wrap="square" tIns="91425">
            <a:spAutoFit/>
          </a:bodyPr>
          <a:lstStyle/>
          <a:p>
            <a:pPr indent="-342900" lvl="0" marL="457200" rtl="0" algn="l">
              <a:spcBef>
                <a:spcPts val="1700"/>
              </a:spcBef>
              <a:spcAft>
                <a:spcPts val="0"/>
              </a:spcAft>
              <a:buClr>
                <a:srgbClr val="333333"/>
              </a:buClr>
              <a:buSzPts val="1800"/>
              <a:buChar char="●"/>
            </a:pPr>
            <a:r>
              <a:rPr b="1" lang="en" sz="1800">
                <a:solidFill>
                  <a:srgbClr val="333333"/>
                </a:solidFill>
                <a:highlight>
                  <a:schemeClr val="lt1"/>
                </a:highlight>
              </a:rPr>
              <a:t>Hierarchical model (A two-stage prior leading to compromise estimates)</a:t>
            </a:r>
            <a:endParaRPr b="1" sz="1800">
              <a:solidFill>
                <a:srgbClr val="333333"/>
              </a:solidFill>
              <a:highlight>
                <a:schemeClr val="lt1"/>
              </a:highlight>
            </a:endParaRPr>
          </a:p>
          <a:p>
            <a:pPr indent="0" lvl="0" marL="457200" rtl="0" algn="l">
              <a:lnSpc>
                <a:spcPct val="115000"/>
              </a:lnSpc>
              <a:spcBef>
                <a:spcPts val="1700"/>
              </a:spcBef>
              <a:spcAft>
                <a:spcPts val="0"/>
              </a:spcAft>
              <a:buNone/>
            </a:pPr>
            <a:r>
              <a:rPr lang="en" sz="1800">
                <a:solidFill>
                  <a:srgbClr val="333333"/>
                </a:solidFill>
                <a:highlight>
                  <a:schemeClr val="lt1"/>
                </a:highlight>
              </a:rPr>
              <a:t>Finding a new mean (posterior) for each school that also takes into account the variation among the original means (prior) across schools</a:t>
            </a:r>
            <a:endParaRPr sz="1800">
              <a:solidFill>
                <a:srgbClr val="333333"/>
              </a:solidFill>
              <a:highlight>
                <a:schemeClr val="lt1"/>
              </a:highlight>
            </a:endParaRPr>
          </a:p>
          <a:p>
            <a:pPr indent="0" lvl="0" marL="457200" rtl="0" algn="l">
              <a:spcBef>
                <a:spcPts val="1700"/>
              </a:spcBef>
              <a:spcAft>
                <a:spcPts val="0"/>
              </a:spcAft>
              <a:buNone/>
            </a:pPr>
            <a:r>
              <a:t/>
            </a:r>
            <a:endParaRPr b="1" sz="186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pic>
        <p:nvPicPr>
          <p:cNvPr id="325" name="Google Shape;325;p35"/>
          <p:cNvPicPr preferRelativeResize="0"/>
          <p:nvPr/>
        </p:nvPicPr>
        <p:blipFill>
          <a:blip r:embed="rId3">
            <a:alphaModFix/>
          </a:blip>
          <a:stretch>
            <a:fillRect/>
          </a:stretch>
        </p:blipFill>
        <p:spPr>
          <a:xfrm>
            <a:off x="7208975" y="2466950"/>
            <a:ext cx="1772350" cy="251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29" name="Shape 329"/>
        <p:cNvGrpSpPr/>
        <p:nvPr/>
      </p:nvGrpSpPr>
      <p:grpSpPr>
        <a:xfrm>
          <a:off x="0" y="0"/>
          <a:ext cx="0" cy="0"/>
          <a:chOff x="0" y="0"/>
          <a:chExt cx="0" cy="0"/>
        </a:xfrm>
      </p:grpSpPr>
      <p:sp>
        <p:nvSpPr>
          <p:cNvPr id="330" name="Google Shape;330;p36"/>
          <p:cNvSpPr txBox="1"/>
          <p:nvPr>
            <p:ph type="title"/>
          </p:nvPr>
        </p:nvSpPr>
        <p:spPr>
          <a:xfrm>
            <a:off x="1303800" y="598575"/>
            <a:ext cx="5036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Bayesian Hierarchical Model</a:t>
            </a:r>
            <a:endParaRPr>
              <a:solidFill>
                <a:schemeClr val="lt1"/>
              </a:solidFill>
            </a:endParaRPr>
          </a:p>
        </p:txBody>
      </p:sp>
      <p:sp>
        <p:nvSpPr>
          <p:cNvPr id="331" name="Google Shape;331;p36"/>
          <p:cNvSpPr txBox="1"/>
          <p:nvPr>
            <p:ph idx="1" type="body"/>
          </p:nvPr>
        </p:nvSpPr>
        <p:spPr>
          <a:xfrm>
            <a:off x="618875" y="1279000"/>
            <a:ext cx="8030400" cy="3402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42900" lvl="0" marL="457200" rtl="0" algn="l">
              <a:lnSpc>
                <a:spcPct val="200000"/>
              </a:lnSpc>
              <a:spcBef>
                <a:spcPts val="1200"/>
              </a:spcBef>
              <a:spcAft>
                <a:spcPts val="0"/>
              </a:spcAft>
              <a:buClr>
                <a:schemeClr val="lt1"/>
              </a:buClr>
              <a:buSzPts val="1800"/>
              <a:buFont typeface="Georgia"/>
              <a:buChar char="●"/>
            </a:pPr>
            <a:r>
              <a:rPr lang="en" sz="1800">
                <a:solidFill>
                  <a:schemeClr val="lt1"/>
                </a:solidFill>
              </a:rPr>
              <a:t>Statistical model which estimates a </a:t>
            </a:r>
            <a:r>
              <a:rPr b="1" lang="en" sz="1800">
                <a:solidFill>
                  <a:schemeClr val="lt1"/>
                </a:solidFill>
              </a:rPr>
              <a:t>posterior</a:t>
            </a:r>
            <a:r>
              <a:rPr lang="en" sz="1800">
                <a:solidFill>
                  <a:schemeClr val="lt1"/>
                </a:solidFill>
              </a:rPr>
              <a:t> distribution via a “hierarchy” of </a:t>
            </a:r>
            <a:r>
              <a:rPr b="1" lang="en" sz="1800">
                <a:solidFill>
                  <a:schemeClr val="lt1"/>
                </a:solidFill>
              </a:rPr>
              <a:t>priors</a:t>
            </a:r>
            <a:endParaRPr b="1" sz="1800">
              <a:solidFill>
                <a:schemeClr val="lt1"/>
              </a:solidFill>
            </a:endParaRPr>
          </a:p>
          <a:p>
            <a:pPr indent="-342900" lvl="0" marL="457200" rtl="0" algn="l">
              <a:lnSpc>
                <a:spcPct val="200000"/>
              </a:lnSpc>
              <a:spcBef>
                <a:spcPts val="1200"/>
              </a:spcBef>
              <a:spcAft>
                <a:spcPts val="0"/>
              </a:spcAft>
              <a:buClr>
                <a:schemeClr val="lt1"/>
              </a:buClr>
              <a:buSzPts val="1800"/>
              <a:buChar char="●"/>
            </a:pPr>
            <a:r>
              <a:rPr lang="en" sz="1800">
                <a:solidFill>
                  <a:schemeClr val="lt1"/>
                </a:solidFill>
              </a:rPr>
              <a:t>Posterior computed through </a:t>
            </a:r>
            <a:r>
              <a:rPr b="1" lang="en" sz="1800">
                <a:solidFill>
                  <a:schemeClr val="lt1"/>
                </a:solidFill>
              </a:rPr>
              <a:t>Markov chain Monte Carlo</a:t>
            </a:r>
            <a:r>
              <a:rPr lang="en" sz="1800">
                <a:solidFill>
                  <a:schemeClr val="lt1"/>
                </a:solidFill>
              </a:rPr>
              <a:t> methods</a:t>
            </a:r>
            <a:endParaRPr sz="1800">
              <a:solidFill>
                <a:schemeClr val="lt1"/>
              </a:solidFill>
            </a:endParaRPr>
          </a:p>
          <a:p>
            <a:pPr indent="-342900" lvl="0" marL="457200" rtl="0" algn="l">
              <a:lnSpc>
                <a:spcPct val="200000"/>
              </a:lnSpc>
              <a:spcBef>
                <a:spcPts val="1200"/>
              </a:spcBef>
              <a:spcAft>
                <a:spcPts val="1200"/>
              </a:spcAft>
              <a:buClr>
                <a:schemeClr val="lt1"/>
              </a:buClr>
              <a:buSzPts val="1800"/>
              <a:buChar char="●"/>
            </a:pPr>
            <a:r>
              <a:rPr lang="en" sz="1800">
                <a:solidFill>
                  <a:schemeClr val="lt1"/>
                </a:solidFill>
              </a:rPr>
              <a:t>Allows for </a:t>
            </a:r>
            <a:r>
              <a:rPr b="1" lang="en" sz="1800">
                <a:solidFill>
                  <a:schemeClr val="lt1"/>
                </a:solidFill>
              </a:rPr>
              <a:t>partial pooling</a:t>
            </a:r>
            <a:r>
              <a:rPr lang="en" sz="1800">
                <a:solidFill>
                  <a:schemeClr val="lt1"/>
                </a:solidFill>
              </a:rPr>
              <a:t> of parameters (e.g. by Zip Zone)</a:t>
            </a:r>
            <a:endParaRPr sz="1800">
              <a:solidFill>
                <a:schemeClr val="lt1"/>
              </a:solidFill>
            </a:endParaRPr>
          </a:p>
        </p:txBody>
      </p:sp>
      <p:sp>
        <p:nvSpPr>
          <p:cNvPr id="332" name="Google Shape;332;p36"/>
          <p:cNvSpPr/>
          <p:nvPr/>
        </p:nvSpPr>
        <p:spPr>
          <a:xfrm>
            <a:off x="6463750" y="288800"/>
            <a:ext cx="2185800" cy="1196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2"/>
              </a:solidFill>
              <a:latin typeface="Maven Pro"/>
              <a:ea typeface="Maven Pro"/>
              <a:cs typeface="Maven Pro"/>
              <a:sym typeface="Maven Pro"/>
            </a:endParaRPr>
          </a:p>
        </p:txBody>
      </p:sp>
      <p:sp>
        <p:nvSpPr>
          <p:cNvPr id="333" name="Google Shape;333;p36"/>
          <p:cNvSpPr txBox="1"/>
          <p:nvPr/>
        </p:nvSpPr>
        <p:spPr>
          <a:xfrm>
            <a:off x="6601275" y="288800"/>
            <a:ext cx="193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aven Pro"/>
                <a:ea typeface="Maven Pro"/>
                <a:cs typeface="Maven Pro"/>
                <a:sym typeface="Maven Pro"/>
              </a:rPr>
              <a:t>Bayes’ Theorem:</a:t>
            </a:r>
            <a:endParaRPr b="1" sz="1600">
              <a:latin typeface="Maven Pro"/>
              <a:ea typeface="Maven Pro"/>
              <a:cs typeface="Maven Pro"/>
              <a:sym typeface="Maven Pro"/>
            </a:endParaRPr>
          </a:p>
        </p:txBody>
      </p:sp>
      <p:grpSp>
        <p:nvGrpSpPr>
          <p:cNvPr id="334" name="Google Shape;334;p36"/>
          <p:cNvGrpSpPr/>
          <p:nvPr/>
        </p:nvGrpSpPr>
        <p:grpSpPr>
          <a:xfrm>
            <a:off x="6628780" y="686900"/>
            <a:ext cx="2134595" cy="688500"/>
            <a:chOff x="6628780" y="686900"/>
            <a:chExt cx="2134595" cy="688500"/>
          </a:xfrm>
        </p:grpSpPr>
        <p:sp>
          <p:nvSpPr>
            <p:cNvPr id="335" name="Google Shape;335;p36"/>
            <p:cNvSpPr txBox="1"/>
            <p:nvPr/>
          </p:nvSpPr>
          <p:spPr>
            <a:xfrm>
              <a:off x="6628780" y="799350"/>
              <a:ext cx="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P(A|B)  =</a:t>
              </a:r>
              <a:endParaRPr b="1">
                <a:latin typeface="Nunito"/>
                <a:ea typeface="Nunito"/>
                <a:cs typeface="Nunito"/>
                <a:sym typeface="Nunito"/>
              </a:endParaRPr>
            </a:p>
          </p:txBody>
        </p:sp>
        <p:sp>
          <p:nvSpPr>
            <p:cNvPr id="336" name="Google Shape;336;p36"/>
            <p:cNvSpPr txBox="1"/>
            <p:nvPr/>
          </p:nvSpPr>
          <p:spPr>
            <a:xfrm>
              <a:off x="7511775" y="686900"/>
              <a:ext cx="12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P(B|A)P(A)</a:t>
              </a:r>
              <a:endParaRPr b="1">
                <a:latin typeface="Nunito"/>
                <a:ea typeface="Nunito"/>
                <a:cs typeface="Nunito"/>
                <a:sym typeface="Nunito"/>
              </a:endParaRPr>
            </a:p>
          </p:txBody>
        </p:sp>
        <p:cxnSp>
          <p:nvCxnSpPr>
            <p:cNvPr id="337" name="Google Shape;337;p36"/>
            <p:cNvCxnSpPr/>
            <p:nvPr/>
          </p:nvCxnSpPr>
          <p:spPr>
            <a:xfrm>
              <a:off x="7601728" y="1039400"/>
              <a:ext cx="865200" cy="120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36"/>
            <p:cNvSpPr txBox="1"/>
            <p:nvPr/>
          </p:nvSpPr>
          <p:spPr>
            <a:xfrm>
              <a:off x="7783677" y="9752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P(B)</a:t>
              </a:r>
              <a:endParaRPr b="1">
                <a:latin typeface="Nunito"/>
                <a:ea typeface="Nunito"/>
                <a:cs typeface="Nunito"/>
                <a:sym typeface="Nuni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743200" y="568875"/>
            <a:ext cx="7146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Latest Partially Pooled Model of Rate</a:t>
            </a:r>
            <a:endParaRPr/>
          </a:p>
        </p:txBody>
      </p:sp>
      <p:sp>
        <p:nvSpPr>
          <p:cNvPr id="344" name="Google Shape;344;p37"/>
          <p:cNvSpPr/>
          <p:nvPr/>
        </p:nvSpPr>
        <p:spPr>
          <a:xfrm>
            <a:off x="5298025" y="3940450"/>
            <a:ext cx="907800" cy="71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37"/>
          <p:cNvPicPr preferRelativeResize="0"/>
          <p:nvPr/>
        </p:nvPicPr>
        <p:blipFill>
          <a:blip r:embed="rId3">
            <a:alphaModFix/>
          </a:blip>
          <a:stretch>
            <a:fillRect/>
          </a:stretch>
        </p:blipFill>
        <p:spPr>
          <a:xfrm>
            <a:off x="0" y="1478675"/>
            <a:ext cx="9075226" cy="2901300"/>
          </a:xfrm>
          <a:prstGeom prst="rect">
            <a:avLst/>
          </a:prstGeom>
          <a:noFill/>
          <a:ln>
            <a:noFill/>
          </a:ln>
        </p:spPr>
      </p:pic>
      <p:sp>
        <p:nvSpPr>
          <p:cNvPr id="346" name="Google Shape;346;p37"/>
          <p:cNvSpPr txBox="1"/>
          <p:nvPr/>
        </p:nvSpPr>
        <p:spPr>
          <a:xfrm>
            <a:off x="866975" y="1774100"/>
            <a:ext cx="23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Predictors</a:t>
            </a:r>
            <a:endParaRPr>
              <a:solidFill>
                <a:schemeClr val="dk1"/>
              </a:solidFill>
              <a:latin typeface="Lato"/>
              <a:ea typeface="Lato"/>
              <a:cs typeface="Lato"/>
              <a:sym typeface="Lato"/>
            </a:endParaRPr>
          </a:p>
        </p:txBody>
      </p:sp>
      <p:cxnSp>
        <p:nvCxnSpPr>
          <p:cNvPr id="347" name="Google Shape;347;p37"/>
          <p:cNvCxnSpPr/>
          <p:nvPr/>
        </p:nvCxnSpPr>
        <p:spPr>
          <a:xfrm flipH="1">
            <a:off x="2337825" y="3974525"/>
            <a:ext cx="825300" cy="13800"/>
          </a:xfrm>
          <a:prstGeom prst="straightConnector1">
            <a:avLst/>
          </a:prstGeom>
          <a:noFill/>
          <a:ln cap="flat" cmpd="sng" w="9525">
            <a:solidFill>
              <a:schemeClr val="dk1"/>
            </a:solidFill>
            <a:prstDash val="solid"/>
            <a:round/>
            <a:headEnd len="med" w="med" type="none"/>
            <a:tailEnd len="med" w="med" type="triangle"/>
          </a:ln>
        </p:spPr>
      </p:cxnSp>
      <p:sp>
        <p:nvSpPr>
          <p:cNvPr id="348" name="Google Shape;348;p37"/>
          <p:cNvSpPr txBox="1"/>
          <p:nvPr/>
        </p:nvSpPr>
        <p:spPr>
          <a:xfrm>
            <a:off x="3218675" y="3781325"/>
            <a:ext cx="15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Estimating rate</a:t>
            </a:r>
            <a:endParaRPr>
              <a:solidFill>
                <a:schemeClr val="dk1"/>
              </a:solidFill>
              <a:latin typeface="Lato"/>
              <a:ea typeface="Lato"/>
              <a:cs typeface="Lato"/>
              <a:sym typeface="Lato"/>
            </a:endParaRPr>
          </a:p>
        </p:txBody>
      </p:sp>
      <p:cxnSp>
        <p:nvCxnSpPr>
          <p:cNvPr id="349" name="Google Shape;349;p37"/>
          <p:cNvCxnSpPr/>
          <p:nvPr/>
        </p:nvCxnSpPr>
        <p:spPr>
          <a:xfrm flipH="1" rot="10800000">
            <a:off x="1031450" y="2860375"/>
            <a:ext cx="783900" cy="660300"/>
          </a:xfrm>
          <a:prstGeom prst="straightConnector1">
            <a:avLst/>
          </a:prstGeom>
          <a:noFill/>
          <a:ln cap="flat" cmpd="sng" w="9525">
            <a:solidFill>
              <a:schemeClr val="dk1"/>
            </a:solidFill>
            <a:prstDash val="solid"/>
            <a:round/>
            <a:headEnd len="med" w="med" type="none"/>
            <a:tailEnd len="med" w="med" type="triangle"/>
          </a:ln>
        </p:spPr>
      </p:cxnSp>
      <p:sp>
        <p:nvSpPr>
          <p:cNvPr id="350" name="Google Shape;350;p37"/>
          <p:cNvSpPr txBox="1"/>
          <p:nvPr/>
        </p:nvSpPr>
        <p:spPr>
          <a:xfrm>
            <a:off x="96250" y="3489575"/>
            <a:ext cx="166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grouped by Zip Zone origin &amp; destination</a:t>
            </a:r>
            <a:endParaRPr>
              <a:solidFill>
                <a:schemeClr val="dk1"/>
              </a:solidFill>
              <a:latin typeface="Lato"/>
              <a:ea typeface="Lato"/>
              <a:cs typeface="Lato"/>
              <a:sym typeface="Lato"/>
            </a:endParaRPr>
          </a:p>
        </p:txBody>
      </p:sp>
      <p:cxnSp>
        <p:nvCxnSpPr>
          <p:cNvPr id="351" name="Google Shape;351;p37"/>
          <p:cNvCxnSpPr/>
          <p:nvPr/>
        </p:nvCxnSpPr>
        <p:spPr>
          <a:xfrm rot="10800000">
            <a:off x="6298775" y="2819425"/>
            <a:ext cx="796200" cy="10200"/>
          </a:xfrm>
          <a:prstGeom prst="straightConnector1">
            <a:avLst/>
          </a:prstGeom>
          <a:noFill/>
          <a:ln cap="flat" cmpd="sng" w="9525">
            <a:solidFill>
              <a:schemeClr val="dk1"/>
            </a:solidFill>
            <a:prstDash val="solid"/>
            <a:round/>
            <a:headEnd len="med" w="med" type="none"/>
            <a:tailEnd len="med" w="med" type="triangle"/>
          </a:ln>
        </p:spPr>
      </p:cxnSp>
      <p:sp>
        <p:nvSpPr>
          <p:cNvPr id="352" name="Google Shape;352;p37"/>
          <p:cNvSpPr txBox="1"/>
          <p:nvPr/>
        </p:nvSpPr>
        <p:spPr>
          <a:xfrm>
            <a:off x="5198500" y="3575700"/>
            <a:ext cx="18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353" name="Google Shape;353;p37"/>
          <p:cNvCxnSpPr/>
          <p:nvPr/>
        </p:nvCxnSpPr>
        <p:spPr>
          <a:xfrm>
            <a:off x="2681775" y="1444025"/>
            <a:ext cx="825300" cy="275100"/>
          </a:xfrm>
          <a:prstGeom prst="straightConnector1">
            <a:avLst/>
          </a:prstGeom>
          <a:noFill/>
          <a:ln cap="flat" cmpd="sng" w="9525">
            <a:solidFill>
              <a:schemeClr val="dk1"/>
            </a:solidFill>
            <a:prstDash val="solid"/>
            <a:round/>
            <a:headEnd len="med" w="med" type="none"/>
            <a:tailEnd len="med" w="med" type="triangle"/>
          </a:ln>
        </p:spPr>
      </p:cxnSp>
      <p:sp>
        <p:nvSpPr>
          <p:cNvPr id="354" name="Google Shape;354;p37"/>
          <p:cNvSpPr txBox="1"/>
          <p:nvPr/>
        </p:nvSpPr>
        <p:spPr>
          <a:xfrm>
            <a:off x="538575" y="1162788"/>
            <a:ext cx="22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Incorporating Covariance</a:t>
            </a:r>
            <a:endParaRPr>
              <a:solidFill>
                <a:schemeClr val="dk1"/>
              </a:solidFill>
              <a:latin typeface="Lato"/>
              <a:ea typeface="Lato"/>
              <a:cs typeface="Lato"/>
              <a:sym typeface="Lato"/>
            </a:endParaRPr>
          </a:p>
        </p:txBody>
      </p:sp>
      <p:sp>
        <p:nvSpPr>
          <p:cNvPr id="355" name="Google Shape;355;p37"/>
          <p:cNvSpPr txBox="1"/>
          <p:nvPr/>
        </p:nvSpPr>
        <p:spPr>
          <a:xfrm>
            <a:off x="7094975" y="2571750"/>
            <a:ext cx="190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Coefficients drawn from common distribution</a:t>
            </a:r>
            <a:endParaRPr>
              <a:solidFill>
                <a:schemeClr val="dk1"/>
              </a:solidFill>
              <a:latin typeface="Lato"/>
              <a:ea typeface="Lato"/>
              <a:cs typeface="Lato"/>
              <a:sym typeface="Lato"/>
            </a:endParaRPr>
          </a:p>
        </p:txBody>
      </p:sp>
      <p:cxnSp>
        <p:nvCxnSpPr>
          <p:cNvPr id="356" name="Google Shape;356;p37"/>
          <p:cNvCxnSpPr/>
          <p:nvPr/>
        </p:nvCxnSpPr>
        <p:spPr>
          <a:xfrm flipH="1">
            <a:off x="385200" y="2117900"/>
            <a:ext cx="838800" cy="247500"/>
          </a:xfrm>
          <a:prstGeom prst="straightConnector1">
            <a:avLst/>
          </a:prstGeom>
          <a:noFill/>
          <a:ln cap="flat" cmpd="sng" w="9525">
            <a:solidFill>
              <a:schemeClr val="dk1"/>
            </a:solidFill>
            <a:prstDash val="solid"/>
            <a:round/>
            <a:headEnd len="med" w="med" type="none"/>
            <a:tailEnd len="med" w="med" type="triangle"/>
          </a:ln>
        </p:spPr>
      </p:cxnSp>
      <p:cxnSp>
        <p:nvCxnSpPr>
          <p:cNvPr id="357" name="Google Shape;357;p37"/>
          <p:cNvCxnSpPr/>
          <p:nvPr/>
        </p:nvCxnSpPr>
        <p:spPr>
          <a:xfrm flipH="1">
            <a:off x="852550" y="2104150"/>
            <a:ext cx="385200" cy="261300"/>
          </a:xfrm>
          <a:prstGeom prst="straightConnector1">
            <a:avLst/>
          </a:prstGeom>
          <a:noFill/>
          <a:ln cap="flat" cmpd="sng" w="9525">
            <a:solidFill>
              <a:schemeClr val="dk1"/>
            </a:solidFill>
            <a:prstDash val="solid"/>
            <a:round/>
            <a:headEnd len="med" w="med" type="none"/>
            <a:tailEnd len="med" w="med" type="triangle"/>
          </a:ln>
        </p:spPr>
      </p:cxnSp>
      <p:cxnSp>
        <p:nvCxnSpPr>
          <p:cNvPr id="358" name="Google Shape;358;p37"/>
          <p:cNvCxnSpPr/>
          <p:nvPr/>
        </p:nvCxnSpPr>
        <p:spPr>
          <a:xfrm>
            <a:off x="1237750" y="2104150"/>
            <a:ext cx="54900" cy="261300"/>
          </a:xfrm>
          <a:prstGeom prst="straightConnector1">
            <a:avLst/>
          </a:prstGeom>
          <a:noFill/>
          <a:ln cap="flat" cmpd="sng" w="9525">
            <a:solidFill>
              <a:schemeClr val="dk1"/>
            </a:solidFill>
            <a:prstDash val="solid"/>
            <a:round/>
            <a:headEnd len="med" w="med" type="none"/>
            <a:tailEnd len="med" w="med" type="triangle"/>
          </a:ln>
        </p:spPr>
      </p:cxnSp>
      <p:cxnSp>
        <p:nvCxnSpPr>
          <p:cNvPr id="359" name="Google Shape;359;p37"/>
          <p:cNvCxnSpPr/>
          <p:nvPr/>
        </p:nvCxnSpPr>
        <p:spPr>
          <a:xfrm>
            <a:off x="1237750" y="2117900"/>
            <a:ext cx="1375500" cy="247800"/>
          </a:xfrm>
          <a:prstGeom prst="straightConnector1">
            <a:avLst/>
          </a:prstGeom>
          <a:noFill/>
          <a:ln cap="flat" cmpd="sng" w="9525">
            <a:solidFill>
              <a:schemeClr val="dk1"/>
            </a:solidFill>
            <a:prstDash val="solid"/>
            <a:round/>
            <a:headEnd len="med" w="med" type="none"/>
            <a:tailEnd len="med" w="med" type="triangle"/>
          </a:ln>
        </p:spPr>
      </p:cxnSp>
      <p:sp>
        <p:nvSpPr>
          <p:cNvPr id="360" name="Google Shape;360;p37"/>
          <p:cNvSpPr txBox="1"/>
          <p:nvPr/>
        </p:nvSpPr>
        <p:spPr>
          <a:xfrm>
            <a:off x="5073800" y="3444475"/>
            <a:ext cx="355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Lato"/>
                <a:ea typeface="Lato"/>
                <a:cs typeface="Lato"/>
                <a:sym typeface="Lato"/>
              </a:rPr>
              <a:t>Key Differences from Original Model:</a:t>
            </a:r>
            <a:endParaRPr u="sng">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Addition of week ID as predictor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Accounting for Zip Zone destination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Addition of covariance matrix</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Likelihood is Student T distribution</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1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837500" y="558575"/>
            <a:ext cx="779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Our Original and Current Models</a:t>
            </a:r>
            <a:endParaRPr/>
          </a:p>
        </p:txBody>
      </p:sp>
      <p:pic>
        <p:nvPicPr>
          <p:cNvPr id="366" name="Google Shape;366;p38"/>
          <p:cNvPicPr preferRelativeResize="0"/>
          <p:nvPr/>
        </p:nvPicPr>
        <p:blipFill>
          <a:blip r:embed="rId3">
            <a:alphaModFix/>
          </a:blip>
          <a:stretch>
            <a:fillRect/>
          </a:stretch>
        </p:blipFill>
        <p:spPr>
          <a:xfrm>
            <a:off x="152400" y="1246175"/>
            <a:ext cx="5113400" cy="3429725"/>
          </a:xfrm>
          <a:prstGeom prst="rect">
            <a:avLst/>
          </a:prstGeom>
          <a:noFill/>
          <a:ln>
            <a:noFill/>
          </a:ln>
        </p:spPr>
      </p:pic>
      <p:sp>
        <p:nvSpPr>
          <p:cNvPr id="367" name="Google Shape;367;p38"/>
          <p:cNvSpPr txBox="1"/>
          <p:nvPr/>
        </p:nvSpPr>
        <p:spPr>
          <a:xfrm>
            <a:off x="1794100" y="1093775"/>
            <a:ext cx="33444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Original vs. Current Rate Models</a:t>
            </a:r>
            <a:endParaRPr sz="1200">
              <a:latin typeface="Lato"/>
              <a:ea typeface="Lato"/>
              <a:cs typeface="Lato"/>
              <a:sym typeface="Lato"/>
            </a:endParaRPr>
          </a:p>
        </p:txBody>
      </p:sp>
      <p:graphicFrame>
        <p:nvGraphicFramePr>
          <p:cNvPr id="368" name="Google Shape;368;p38"/>
          <p:cNvGraphicFramePr/>
          <p:nvPr/>
        </p:nvGraphicFramePr>
        <p:xfrm>
          <a:off x="5543150" y="2012153"/>
          <a:ext cx="3000000" cy="3000000"/>
        </p:xfrm>
        <a:graphic>
          <a:graphicData uri="http://schemas.openxmlformats.org/drawingml/2006/table">
            <a:tbl>
              <a:tblPr>
                <a:noFill/>
                <a:tableStyleId>{C0C2F7E0-6789-425B-998A-8DADE62B5A30}</a:tableStyleId>
              </a:tblPr>
              <a:tblGrid>
                <a:gridCol w="1160200"/>
                <a:gridCol w="1196700"/>
                <a:gridCol w="729950"/>
              </a:tblGrid>
              <a:tr h="568900">
                <a:tc>
                  <a:txBody>
                    <a:bodyPr/>
                    <a:lstStyle/>
                    <a:p>
                      <a:pPr indent="0" lvl="0" marL="0" rtl="0" algn="l">
                        <a:spcBef>
                          <a:spcPts val="0"/>
                        </a:spcBef>
                        <a:spcAft>
                          <a:spcPts val="0"/>
                        </a:spcAft>
                        <a:buNone/>
                      </a:pPr>
                      <a:r>
                        <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en" sz="1300"/>
                        <a:t>WAIC* Score</a:t>
                      </a:r>
                      <a:endParaRPr b="1"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en" sz="1300"/>
                        <a:t>Rank</a:t>
                      </a:r>
                      <a:endParaRPr b="1"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r h="578925">
                <a:tc>
                  <a:txBody>
                    <a:bodyPr/>
                    <a:lstStyle/>
                    <a:p>
                      <a:pPr indent="0" lvl="0" marL="0" rtl="0" algn="l">
                        <a:spcBef>
                          <a:spcPts val="0"/>
                        </a:spcBef>
                        <a:spcAft>
                          <a:spcPts val="0"/>
                        </a:spcAft>
                        <a:buNone/>
                      </a:pPr>
                      <a:r>
                        <a:rPr lang="en" sz="1300"/>
                        <a:t>Current Rate Model</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300"/>
                        <a:t>-132025</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600"/>
                        <a:t>1</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518050">
                <a:tc>
                  <a:txBody>
                    <a:bodyPr/>
                    <a:lstStyle/>
                    <a:p>
                      <a:pPr indent="0" lvl="0" marL="0" rtl="0" algn="l">
                        <a:spcBef>
                          <a:spcPts val="0"/>
                        </a:spcBef>
                        <a:spcAft>
                          <a:spcPts val="0"/>
                        </a:spcAft>
                        <a:buNone/>
                      </a:pPr>
                      <a:r>
                        <a:rPr lang="en" sz="1300"/>
                        <a:t>Original Rate Model</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300"/>
                        <a:t>-166378</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600"/>
                        <a:t>2</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bl>
          </a:graphicData>
        </a:graphic>
      </p:graphicFrame>
      <p:sp>
        <p:nvSpPr>
          <p:cNvPr id="369" name="Google Shape;369;p38"/>
          <p:cNvSpPr txBox="1"/>
          <p:nvPr/>
        </p:nvSpPr>
        <p:spPr>
          <a:xfrm>
            <a:off x="5543150" y="3933275"/>
            <a:ext cx="334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*Widely Applicable Information Criterion</a:t>
            </a:r>
            <a:endParaRPr sz="13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type="title"/>
          </p:nvPr>
        </p:nvSpPr>
        <p:spPr>
          <a:xfrm>
            <a:off x="803263" y="491050"/>
            <a:ext cx="7537500" cy="6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Our Model Generating Realistic Data?</a:t>
            </a:r>
            <a:endParaRPr/>
          </a:p>
        </p:txBody>
      </p:sp>
      <p:pic>
        <p:nvPicPr>
          <p:cNvPr id="375" name="Google Shape;375;p39"/>
          <p:cNvPicPr preferRelativeResize="0"/>
          <p:nvPr/>
        </p:nvPicPr>
        <p:blipFill>
          <a:blip r:embed="rId3">
            <a:alphaModFix/>
          </a:blip>
          <a:stretch>
            <a:fillRect/>
          </a:stretch>
        </p:blipFill>
        <p:spPr>
          <a:xfrm>
            <a:off x="4572000" y="1425550"/>
            <a:ext cx="4143575" cy="2776273"/>
          </a:xfrm>
          <a:prstGeom prst="rect">
            <a:avLst/>
          </a:prstGeom>
          <a:noFill/>
          <a:ln>
            <a:noFill/>
          </a:ln>
        </p:spPr>
      </p:pic>
      <p:pic>
        <p:nvPicPr>
          <p:cNvPr id="376" name="Google Shape;376;p39"/>
          <p:cNvPicPr preferRelativeResize="0"/>
          <p:nvPr/>
        </p:nvPicPr>
        <p:blipFill>
          <a:blip r:embed="rId4">
            <a:alphaModFix/>
          </a:blip>
          <a:stretch>
            <a:fillRect/>
          </a:stretch>
        </p:blipFill>
        <p:spPr>
          <a:xfrm>
            <a:off x="151275" y="1425550"/>
            <a:ext cx="4143575" cy="277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type="title"/>
          </p:nvPr>
        </p:nvSpPr>
        <p:spPr>
          <a:xfrm>
            <a:off x="388200" y="575950"/>
            <a:ext cx="929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Bayesian Belief Network(BBN): What &amp; Why</a:t>
            </a:r>
            <a:endParaRPr/>
          </a:p>
        </p:txBody>
      </p:sp>
      <p:sp>
        <p:nvSpPr>
          <p:cNvPr id="382" name="Google Shape;382;p40"/>
          <p:cNvSpPr txBox="1"/>
          <p:nvPr>
            <p:ph idx="1" type="body"/>
          </p:nvPr>
        </p:nvSpPr>
        <p:spPr>
          <a:xfrm>
            <a:off x="542400" y="1440900"/>
            <a:ext cx="8059200" cy="3096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rgbClr val="292929"/>
              </a:buClr>
              <a:buSzPts val="1600"/>
              <a:buFont typeface="Georgia"/>
              <a:buChar char="●"/>
            </a:pPr>
            <a:r>
              <a:rPr lang="en" sz="1600">
                <a:solidFill>
                  <a:srgbClr val="292929"/>
                </a:solidFill>
                <a:highlight>
                  <a:schemeClr val="lt1"/>
                </a:highlight>
              </a:rPr>
              <a:t>A</a:t>
            </a:r>
            <a:r>
              <a:rPr lang="en" sz="1600">
                <a:solidFill>
                  <a:srgbClr val="292929"/>
                </a:solidFill>
                <a:highlight>
                  <a:schemeClr val="lt1"/>
                </a:highlight>
              </a:rPr>
              <a:t> probabilistic graphical model that can show the probabilities or conditional probabilities for all nodes</a:t>
            </a:r>
            <a:endParaRPr sz="1600">
              <a:solidFill>
                <a:srgbClr val="292929"/>
              </a:solidFill>
              <a:highlight>
                <a:srgbClr val="FFFFFF"/>
              </a:highlight>
            </a:endParaRPr>
          </a:p>
          <a:p>
            <a:pPr indent="-330200" lvl="0" marL="457200" rtl="0" algn="l">
              <a:lnSpc>
                <a:spcPct val="150000"/>
              </a:lnSpc>
              <a:spcBef>
                <a:spcPts val="1200"/>
              </a:spcBef>
              <a:spcAft>
                <a:spcPts val="0"/>
              </a:spcAft>
              <a:buClr>
                <a:srgbClr val="292929"/>
              </a:buClr>
              <a:buSzPts val="1600"/>
              <a:buFont typeface="Georgia"/>
              <a:buChar char="●"/>
            </a:pPr>
            <a:r>
              <a:rPr lang="en" sz="1600">
                <a:solidFill>
                  <a:srgbClr val="292929"/>
                </a:solidFill>
                <a:highlight>
                  <a:schemeClr val="lt1"/>
                </a:highlight>
              </a:rPr>
              <a:t>Specifies which variables are dependent, independent, or conditionally independent</a:t>
            </a:r>
            <a:endParaRPr sz="1600">
              <a:solidFill>
                <a:srgbClr val="292929"/>
              </a:solidFill>
              <a:highlight>
                <a:schemeClr val="lt1"/>
              </a:highlight>
            </a:endParaRPr>
          </a:p>
          <a:p>
            <a:pPr indent="-330200" lvl="0" marL="457200" rtl="0" algn="l">
              <a:lnSpc>
                <a:spcPct val="150000"/>
              </a:lnSpc>
              <a:spcBef>
                <a:spcPts val="1200"/>
              </a:spcBef>
              <a:spcAft>
                <a:spcPts val="0"/>
              </a:spcAft>
              <a:buClr>
                <a:srgbClr val="292929"/>
              </a:buClr>
              <a:buSzPts val="1600"/>
              <a:buFont typeface="Georgia"/>
              <a:buChar char="●"/>
            </a:pPr>
            <a:r>
              <a:rPr lang="en" sz="1600">
                <a:solidFill>
                  <a:srgbClr val="292929"/>
                </a:solidFill>
                <a:highlight>
                  <a:schemeClr val="lt1"/>
                </a:highlight>
              </a:rPr>
              <a:t>Tracks in real-time how each event's probabilities change as new evidence is introduced to the model</a:t>
            </a:r>
            <a:endParaRPr sz="1600">
              <a:solidFill>
                <a:srgbClr val="292929"/>
              </a:solidFill>
              <a:highlight>
                <a:schemeClr val="lt1"/>
              </a:highlight>
            </a:endParaRPr>
          </a:p>
          <a:p>
            <a:pPr indent="-330200" lvl="0" marL="457200" rtl="0" algn="l">
              <a:lnSpc>
                <a:spcPct val="150000"/>
              </a:lnSpc>
              <a:spcBef>
                <a:spcPts val="1200"/>
              </a:spcBef>
              <a:spcAft>
                <a:spcPts val="1200"/>
              </a:spcAft>
              <a:buClr>
                <a:srgbClr val="292929"/>
              </a:buClr>
              <a:buSzPts val="1600"/>
              <a:buChar char="●"/>
            </a:pPr>
            <a:r>
              <a:rPr lang="en" sz="1600">
                <a:solidFill>
                  <a:srgbClr val="292929"/>
                </a:solidFill>
                <a:highlight>
                  <a:schemeClr val="lt1"/>
                </a:highlight>
              </a:rPr>
              <a:t>Can generate discrete variables, unlike a Bayesian Hierarchical Model</a:t>
            </a:r>
            <a:endParaRPr sz="1600">
              <a:solidFill>
                <a:srgbClr val="292929"/>
              </a:solidFill>
              <a:highlight>
                <a:schemeClr val="lt1"/>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41"/>
          <p:cNvSpPr txBox="1"/>
          <p:nvPr>
            <p:ph idx="1" type="body"/>
          </p:nvPr>
        </p:nvSpPr>
        <p:spPr>
          <a:xfrm>
            <a:off x="527275" y="1284575"/>
            <a:ext cx="7946100" cy="3278700"/>
          </a:xfrm>
          <a:prstGeom prst="rect">
            <a:avLst/>
          </a:prstGeom>
        </p:spPr>
        <p:txBody>
          <a:bodyPr anchorCtr="0" anchor="t" bIns="91425" lIns="91425" spcFirstLastPara="1" rIns="91425" wrap="square" tIns="91425">
            <a:normAutofit/>
          </a:bodyPr>
          <a:lstStyle/>
          <a:p>
            <a:pPr indent="-342900" lvl="0" marL="457200" marR="0" rtl="0" algn="l">
              <a:lnSpc>
                <a:spcPct val="200000"/>
              </a:lnSpc>
              <a:spcBef>
                <a:spcPts val="1200"/>
              </a:spcBef>
              <a:spcAft>
                <a:spcPts val="0"/>
              </a:spcAft>
              <a:buClr>
                <a:srgbClr val="292929"/>
              </a:buClr>
              <a:buSzPts val="1800"/>
              <a:buChar char="●"/>
            </a:pPr>
            <a:r>
              <a:rPr lang="en" sz="1800">
                <a:solidFill>
                  <a:srgbClr val="292929"/>
                </a:solidFill>
                <a:highlight>
                  <a:srgbClr val="FFFFFF"/>
                </a:highlight>
              </a:rPr>
              <a:t>Probabilistic graphical model </a:t>
            </a:r>
            <a:endParaRPr sz="1800">
              <a:solidFill>
                <a:srgbClr val="292929"/>
              </a:solidFill>
              <a:highlight>
                <a:srgbClr val="FFFFFF"/>
              </a:highlight>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S</a:t>
            </a:r>
            <a:r>
              <a:rPr lang="en" sz="1800">
                <a:solidFill>
                  <a:srgbClr val="292929"/>
                </a:solidFill>
                <a:highlight>
                  <a:srgbClr val="FFFFFF"/>
                </a:highlight>
              </a:rPr>
              <a:t>pecifies which variables are dependent, independent, or conditionally independent</a:t>
            </a:r>
            <a:endParaRPr sz="1800">
              <a:solidFill>
                <a:srgbClr val="292929"/>
              </a:solidFill>
              <a:highlight>
                <a:srgbClr val="FFFFFF"/>
              </a:highlight>
            </a:endParaRPr>
          </a:p>
          <a:p>
            <a:pPr indent="-342900" lvl="0" marL="457200" marR="0" rtl="0" algn="l">
              <a:lnSpc>
                <a:spcPct val="200000"/>
              </a:lnSpc>
              <a:spcBef>
                <a:spcPts val="1200"/>
              </a:spcBef>
              <a:spcAft>
                <a:spcPts val="1200"/>
              </a:spcAft>
              <a:buClr>
                <a:srgbClr val="292929"/>
              </a:buClr>
              <a:buSzPts val="1800"/>
              <a:buFont typeface="Georgia"/>
              <a:buChar char="●"/>
            </a:pPr>
            <a:r>
              <a:rPr lang="en" sz="1800">
                <a:solidFill>
                  <a:srgbClr val="292929"/>
                </a:solidFill>
                <a:highlight>
                  <a:srgbClr val="FFFFFF"/>
                </a:highlight>
              </a:rPr>
              <a:t>Tracks in real-time how each event's probabilities change as new evidence is introduced to the model</a:t>
            </a:r>
            <a:endParaRPr sz="1800">
              <a:solidFill>
                <a:srgbClr val="292929"/>
              </a:solidFill>
              <a:highlight>
                <a:srgbClr val="FFFFFF"/>
              </a:highlight>
            </a:endParaRPr>
          </a:p>
        </p:txBody>
      </p:sp>
      <p:sp>
        <p:nvSpPr>
          <p:cNvPr id="388" name="Google Shape;388;p41"/>
          <p:cNvSpPr txBox="1"/>
          <p:nvPr>
            <p:ph type="title"/>
          </p:nvPr>
        </p:nvSpPr>
        <p:spPr>
          <a:xfrm>
            <a:off x="574663" y="567250"/>
            <a:ext cx="7537500" cy="6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Bayesian Belief Network (BBN)</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85852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Project Collaborators</a:t>
            </a:r>
            <a:endParaRPr>
              <a:solidFill>
                <a:schemeClr val="lt1"/>
              </a:solidFill>
            </a:endParaRPr>
          </a:p>
        </p:txBody>
      </p:sp>
      <p:sp>
        <p:nvSpPr>
          <p:cNvPr id="85" name="Google Shape;85;p15"/>
          <p:cNvSpPr txBox="1"/>
          <p:nvPr>
            <p:ph idx="1" type="body"/>
          </p:nvPr>
        </p:nvSpPr>
        <p:spPr>
          <a:xfrm>
            <a:off x="1257425" y="1590700"/>
            <a:ext cx="3566700" cy="66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lt1"/>
                </a:solidFill>
              </a:rPr>
              <a:t>Team Members:</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Muharrem Baris Otus</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Samanwita Samal</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Lauren Snider</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Sijie Tang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Miao Zhang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Ahmed Zytoon</a:t>
            </a:r>
            <a:endParaRPr sz="1400">
              <a:solidFill>
                <a:schemeClr val="lt1"/>
              </a:solidFill>
            </a:endParaRPr>
          </a:p>
        </p:txBody>
      </p:sp>
      <p:sp>
        <p:nvSpPr>
          <p:cNvPr id="86" name="Google Shape;86;p15"/>
          <p:cNvSpPr txBox="1"/>
          <p:nvPr>
            <p:ph idx="1" type="body"/>
          </p:nvPr>
        </p:nvSpPr>
        <p:spPr>
          <a:xfrm>
            <a:off x="4280025" y="1542175"/>
            <a:ext cx="4181100" cy="30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lt1"/>
                </a:solidFill>
              </a:rPr>
              <a:t>Mentors from C.H. Robinson:</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Natalie Heer, Senior Data Scientist</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Michael Chmutov, Data Scientist</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Bethany Stai, Data Scientist</a:t>
            </a:r>
            <a:endParaRPr sz="1400">
              <a:solidFill>
                <a:schemeClr val="lt1"/>
              </a:solidFill>
            </a:endParaRPr>
          </a:p>
          <a:p>
            <a:pPr indent="0" lvl="0" marL="0" rtl="0" algn="l">
              <a:spcBef>
                <a:spcPts val="1200"/>
              </a:spcBef>
              <a:spcAft>
                <a:spcPts val="0"/>
              </a:spcAft>
              <a:buNone/>
            </a:pPr>
            <a:r>
              <a:rPr b="1" lang="en" sz="1600">
                <a:solidFill>
                  <a:schemeClr val="lt1"/>
                </a:solidFill>
              </a:rPr>
              <a:t>Mentors from IMA:</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Daniel Spirn</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Thomas </a:t>
            </a:r>
            <a:r>
              <a:rPr lang="en" sz="1400">
                <a:solidFill>
                  <a:schemeClr val="lt1"/>
                </a:solidFill>
              </a:rPr>
              <a:t>Hö</a:t>
            </a:r>
            <a:r>
              <a:rPr lang="en" sz="1400">
                <a:solidFill>
                  <a:schemeClr val="lt1"/>
                </a:solidFill>
              </a:rPr>
              <a:t>ft</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p:nvPr/>
        </p:nvSpPr>
        <p:spPr>
          <a:xfrm>
            <a:off x="1685425" y="1065050"/>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394" name="Google Shape;394;p42"/>
          <p:cNvSpPr/>
          <p:nvPr/>
        </p:nvSpPr>
        <p:spPr>
          <a:xfrm>
            <a:off x="5665325" y="1086075"/>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Estimated Cost</a:t>
            </a:r>
            <a:endParaRPr b="1"/>
          </a:p>
          <a:p>
            <a:pPr indent="0" lvl="0" marL="0" rtl="0" algn="ctr">
              <a:spcBef>
                <a:spcPts val="0"/>
              </a:spcBef>
              <a:spcAft>
                <a:spcPts val="0"/>
              </a:spcAft>
              <a:buNone/>
            </a:pPr>
            <a:r>
              <a:rPr lang="en"/>
              <a:t>(est_cost_norm)</a:t>
            </a:r>
            <a:endParaRPr/>
          </a:p>
        </p:txBody>
      </p:sp>
      <p:sp>
        <p:nvSpPr>
          <p:cNvPr id="395" name="Google Shape;395;p42"/>
          <p:cNvSpPr/>
          <p:nvPr/>
        </p:nvSpPr>
        <p:spPr>
          <a:xfrm>
            <a:off x="3765750" y="2368675"/>
            <a:ext cx="1869600" cy="892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396" name="Google Shape;396;p42"/>
          <p:cNvSpPr/>
          <p:nvPr/>
        </p:nvSpPr>
        <p:spPr>
          <a:xfrm>
            <a:off x="3765750" y="4018750"/>
            <a:ext cx="1869600" cy="892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397" name="Google Shape;397;p42"/>
          <p:cNvCxnSpPr>
            <a:stCxn id="394" idx="2"/>
            <a:endCxn id="395" idx="0"/>
          </p:cNvCxnSpPr>
          <p:nvPr/>
        </p:nvCxnSpPr>
        <p:spPr>
          <a:xfrm flipH="1">
            <a:off x="4700525" y="1978275"/>
            <a:ext cx="1899600" cy="3903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42"/>
          <p:cNvCxnSpPr>
            <a:stCxn id="395" idx="2"/>
          </p:cNvCxnSpPr>
          <p:nvPr/>
        </p:nvCxnSpPr>
        <p:spPr>
          <a:xfrm>
            <a:off x="4700550" y="3260875"/>
            <a:ext cx="0" cy="7629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42"/>
          <p:cNvCxnSpPr>
            <a:stCxn id="393" idx="2"/>
            <a:endCxn id="395" idx="0"/>
          </p:cNvCxnSpPr>
          <p:nvPr/>
        </p:nvCxnSpPr>
        <p:spPr>
          <a:xfrm>
            <a:off x="2620225" y="1957250"/>
            <a:ext cx="2080200" cy="411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42"/>
          <p:cNvCxnSpPr/>
          <p:nvPr/>
        </p:nvCxnSpPr>
        <p:spPr>
          <a:xfrm flipH="1">
            <a:off x="5055725" y="1978275"/>
            <a:ext cx="1620600" cy="2046300"/>
          </a:xfrm>
          <a:prstGeom prst="straightConnector1">
            <a:avLst/>
          </a:prstGeom>
          <a:noFill/>
          <a:ln cap="flat" cmpd="sng" w="9525">
            <a:solidFill>
              <a:schemeClr val="dk2"/>
            </a:solidFill>
            <a:prstDash val="solid"/>
            <a:round/>
            <a:headEnd len="med" w="med" type="none"/>
            <a:tailEnd len="med" w="med" type="triangle"/>
          </a:ln>
        </p:spPr>
      </p:cxnSp>
      <p:cxnSp>
        <p:nvCxnSpPr>
          <p:cNvPr id="401" name="Google Shape;401;p42"/>
          <p:cNvCxnSpPr>
            <a:stCxn id="393" idx="2"/>
          </p:cNvCxnSpPr>
          <p:nvPr/>
        </p:nvCxnSpPr>
        <p:spPr>
          <a:xfrm>
            <a:off x="2620225" y="1957250"/>
            <a:ext cx="1757100" cy="2084100"/>
          </a:xfrm>
          <a:prstGeom prst="straightConnector1">
            <a:avLst/>
          </a:prstGeom>
          <a:noFill/>
          <a:ln cap="flat" cmpd="sng" w="9525">
            <a:solidFill>
              <a:schemeClr val="dk2"/>
            </a:solidFill>
            <a:prstDash val="solid"/>
            <a:round/>
            <a:headEnd len="med" w="med" type="none"/>
            <a:tailEnd len="med" w="med" type="triangle"/>
          </a:ln>
        </p:spPr>
      </p:cxnSp>
      <p:sp>
        <p:nvSpPr>
          <p:cNvPr id="402" name="Google Shape;402;p42"/>
          <p:cNvSpPr txBox="1"/>
          <p:nvPr>
            <p:ph idx="4294967295" type="title"/>
          </p:nvPr>
        </p:nvSpPr>
        <p:spPr>
          <a:xfrm>
            <a:off x="386250" y="293775"/>
            <a:ext cx="8628600" cy="64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a:t>
            </a:r>
            <a:r>
              <a:rPr lang="en"/>
              <a:t>BBN for Recommender and Final Outcomes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p:nvPr/>
        </p:nvSpPr>
        <p:spPr>
          <a:xfrm>
            <a:off x="2750200" y="901400"/>
            <a:ext cx="1795500" cy="827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408" name="Google Shape;408;p43"/>
          <p:cNvSpPr/>
          <p:nvPr/>
        </p:nvSpPr>
        <p:spPr>
          <a:xfrm>
            <a:off x="4674725" y="857475"/>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Estimated Cost</a:t>
            </a:r>
            <a:endParaRPr b="1"/>
          </a:p>
          <a:p>
            <a:pPr indent="0" lvl="0" marL="0" rtl="0" algn="ctr">
              <a:spcBef>
                <a:spcPts val="0"/>
              </a:spcBef>
              <a:spcAft>
                <a:spcPts val="0"/>
              </a:spcAft>
              <a:buNone/>
            </a:pPr>
            <a:r>
              <a:rPr lang="en"/>
              <a:t>(est_cost_norm)</a:t>
            </a:r>
            <a:endParaRPr/>
          </a:p>
        </p:txBody>
      </p:sp>
      <p:sp>
        <p:nvSpPr>
          <p:cNvPr id="409" name="Google Shape;409;p43"/>
          <p:cNvSpPr/>
          <p:nvPr/>
        </p:nvSpPr>
        <p:spPr>
          <a:xfrm>
            <a:off x="3537150" y="2063875"/>
            <a:ext cx="1869600" cy="8922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cxnSp>
        <p:nvCxnSpPr>
          <p:cNvPr id="410" name="Google Shape;410;p43"/>
          <p:cNvCxnSpPr>
            <a:stCxn id="408" idx="2"/>
            <a:endCxn id="409" idx="0"/>
          </p:cNvCxnSpPr>
          <p:nvPr/>
        </p:nvCxnSpPr>
        <p:spPr>
          <a:xfrm flipH="1">
            <a:off x="4471925" y="1749675"/>
            <a:ext cx="1137600" cy="3141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43"/>
          <p:cNvCxnSpPr>
            <a:stCxn id="407" idx="2"/>
            <a:endCxn id="409" idx="0"/>
          </p:cNvCxnSpPr>
          <p:nvPr/>
        </p:nvCxnSpPr>
        <p:spPr>
          <a:xfrm>
            <a:off x="3647950" y="1728800"/>
            <a:ext cx="824100" cy="3351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12" name="Google Shape;412;p43"/>
          <p:cNvGraphicFramePr/>
          <p:nvPr/>
        </p:nvGraphicFramePr>
        <p:xfrm>
          <a:off x="6633450" y="911100"/>
          <a:ext cx="3000000" cy="3000000"/>
        </p:xfrm>
        <a:graphic>
          <a:graphicData uri="http://schemas.openxmlformats.org/drawingml/2006/table">
            <a:tbl>
              <a:tblPr>
                <a:noFill/>
                <a:tableStyleId>{C0C2F7E0-6789-425B-998A-8DADE62B5A30}</a:tableStyleId>
              </a:tblPr>
              <a:tblGrid>
                <a:gridCol w="533900"/>
                <a:gridCol w="533900"/>
                <a:gridCol w="468750"/>
                <a:gridCol w="458000"/>
                <a:gridCol w="457950"/>
              </a:tblGrid>
              <a:tr h="431125">
                <a:tc>
                  <a:txBody>
                    <a:bodyPr/>
                    <a:lstStyle/>
                    <a:p>
                      <a:pPr indent="0" lvl="0" marL="0" rtl="0" algn="ctr">
                        <a:spcBef>
                          <a:spcPts val="0"/>
                        </a:spcBef>
                        <a:spcAft>
                          <a:spcPts val="0"/>
                        </a:spcAft>
                        <a:buNone/>
                      </a:pPr>
                      <a:r>
                        <a:rPr lang="en"/>
                        <a:t>cost</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0</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4</a:t>
                      </a:r>
                      <a:endParaRPr sz="1300"/>
                    </a:p>
                  </a:txBody>
                  <a:tcPr marT="91425" marB="91425" marR="91425" marL="91425">
                    <a:solidFill>
                      <a:srgbClr val="FFD966"/>
                    </a:solidFill>
                  </a:tcPr>
                </a:tc>
              </a:tr>
              <a:tr h="396200">
                <a:tc>
                  <a:txBody>
                    <a:bodyPr/>
                    <a:lstStyle/>
                    <a:p>
                      <a:pPr indent="0" lvl="0" marL="0" rtl="0" algn="ctr">
                        <a:spcBef>
                          <a:spcPts val="0"/>
                        </a:spcBef>
                        <a:spcAft>
                          <a:spcPts val="0"/>
                        </a:spcAft>
                        <a:buNone/>
                      </a:pPr>
                      <a:r>
                        <a:rPr lang="en"/>
                        <a:t>P</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graphicFrame>
        <p:nvGraphicFramePr>
          <p:cNvPr id="413" name="Google Shape;413;p43"/>
          <p:cNvGraphicFramePr/>
          <p:nvPr/>
        </p:nvGraphicFramePr>
        <p:xfrm>
          <a:off x="1383325" y="3041350"/>
          <a:ext cx="3000000" cy="3000000"/>
        </p:xfrm>
        <a:graphic>
          <a:graphicData uri="http://schemas.openxmlformats.org/drawingml/2006/table">
            <a:tbl>
              <a:tblPr>
                <a:noFill/>
                <a:tableStyleId>{C0C2F7E0-6789-425B-998A-8DADE62B5A30}</a:tableStyleId>
              </a:tblPr>
              <a:tblGrid>
                <a:gridCol w="2297700"/>
                <a:gridCol w="960850"/>
                <a:gridCol w="920100"/>
                <a:gridCol w="971475"/>
              </a:tblGrid>
              <a:tr h="154275">
                <a:tc>
                  <a:txBody>
                    <a:bodyPr/>
                    <a:lstStyle/>
                    <a:p>
                      <a:pPr indent="0" lvl="0" marL="0" rtl="0" algn="l">
                        <a:spcBef>
                          <a:spcPts val="0"/>
                        </a:spcBef>
                        <a:spcAft>
                          <a:spcPts val="0"/>
                        </a:spcAft>
                        <a:buNone/>
                      </a:pPr>
                      <a:r>
                        <a:rPr lang="en"/>
                        <a:t>Categories               color</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GREEN</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RED</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YELLOW</a:t>
                      </a:r>
                      <a:endParaRPr/>
                    </a:p>
                  </a:txBody>
                  <a:tcPr marT="91425" marB="91425" marR="91425" marL="91425">
                    <a:solidFill>
                      <a:srgbClr val="FFD966"/>
                    </a:solidFill>
                  </a:tcPr>
                </a:tc>
              </a:tr>
              <a:tr h="396200">
                <a:tc>
                  <a:txBody>
                    <a:bodyPr/>
                    <a:lstStyle/>
                    <a:p>
                      <a:pPr indent="0" lvl="0" marL="0" rtl="0" algn="ctr">
                        <a:spcBef>
                          <a:spcPts val="0"/>
                        </a:spcBef>
                        <a:spcAft>
                          <a:spcPts val="0"/>
                        </a:spcAft>
                        <a:buNone/>
                      </a:pPr>
                      <a:r>
                        <a:rPr lang="en"/>
                        <a:t>rate </a:t>
                      </a:r>
                      <a:r>
                        <a:rPr lang="en"/>
                        <a:t>≤ -2</a:t>
                      </a:r>
                      <a:r>
                        <a:rPr lang="en"/>
                        <a:t> &amp; cost </a:t>
                      </a:r>
                      <a:r>
                        <a:rPr lang="en"/>
                        <a:t>≤ -2</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rate </a:t>
                      </a:r>
                      <a:r>
                        <a:rPr lang="en"/>
                        <a:t>≤ -2</a:t>
                      </a:r>
                      <a:r>
                        <a:rPr lang="en"/>
                        <a:t> &amp; cost </a:t>
                      </a:r>
                      <a:r>
                        <a:rPr lang="en"/>
                        <a:t>≤ 0</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rate </a:t>
                      </a:r>
                      <a:r>
                        <a:rPr lang="en"/>
                        <a:t>≤ 4</a:t>
                      </a:r>
                      <a:r>
                        <a:rPr lang="en"/>
                        <a:t> &amp; cost </a:t>
                      </a:r>
                      <a:r>
                        <a:rPr lang="en"/>
                        <a:t>≤ 4</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414" name="Google Shape;414;p43"/>
          <p:cNvSpPr txBox="1"/>
          <p:nvPr>
            <p:ph idx="4294967295" type="title"/>
          </p:nvPr>
        </p:nvSpPr>
        <p:spPr>
          <a:xfrm>
            <a:off x="203575" y="84925"/>
            <a:ext cx="90669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BBN for Generating Recommender Outcomes</a:t>
            </a:r>
            <a:endParaRPr/>
          </a:p>
        </p:txBody>
      </p:sp>
      <p:graphicFrame>
        <p:nvGraphicFramePr>
          <p:cNvPr id="415" name="Google Shape;415;p43"/>
          <p:cNvGraphicFramePr/>
          <p:nvPr/>
        </p:nvGraphicFramePr>
        <p:xfrm>
          <a:off x="80250" y="987300"/>
          <a:ext cx="3000000" cy="3000000"/>
        </p:xfrm>
        <a:graphic>
          <a:graphicData uri="http://schemas.openxmlformats.org/drawingml/2006/table">
            <a:tbl>
              <a:tblPr>
                <a:noFill/>
                <a:tableStyleId>{C0C2F7E0-6789-425B-998A-8DADE62B5A30}</a:tableStyleId>
              </a:tblPr>
              <a:tblGrid>
                <a:gridCol w="533900"/>
                <a:gridCol w="491900"/>
                <a:gridCol w="510750"/>
                <a:gridCol w="458000"/>
                <a:gridCol w="457950"/>
              </a:tblGrid>
              <a:tr h="357650">
                <a:tc>
                  <a:txBody>
                    <a:bodyPr/>
                    <a:lstStyle/>
                    <a:p>
                      <a:pPr indent="0" lvl="0" marL="0" rtl="0" algn="ctr">
                        <a:spcBef>
                          <a:spcPts val="0"/>
                        </a:spcBef>
                        <a:spcAft>
                          <a:spcPts val="0"/>
                        </a:spcAft>
                        <a:buNone/>
                      </a:pPr>
                      <a:r>
                        <a:rPr lang="en"/>
                        <a:t>rate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0</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4</a:t>
                      </a:r>
                      <a:endParaRPr sz="1300"/>
                    </a:p>
                  </a:txBody>
                  <a:tcPr marT="91425" marB="91425" marR="91425" marL="91425">
                    <a:solidFill>
                      <a:srgbClr val="FFD966"/>
                    </a:solidFill>
                  </a:tcPr>
                </a:tc>
              </a:tr>
              <a:tr h="303250">
                <a:tc>
                  <a:txBody>
                    <a:bodyPr/>
                    <a:lstStyle/>
                    <a:p>
                      <a:pPr indent="0" lvl="0" marL="0" rtl="0" algn="ctr">
                        <a:spcBef>
                          <a:spcPts val="0"/>
                        </a:spcBef>
                        <a:spcAft>
                          <a:spcPts val="0"/>
                        </a:spcAft>
                        <a:buNone/>
                      </a:pPr>
                      <a:r>
                        <a:rPr lang="en"/>
                        <a:t>P</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cxnSp>
        <p:nvCxnSpPr>
          <p:cNvPr id="416" name="Google Shape;416;p43"/>
          <p:cNvCxnSpPr/>
          <p:nvPr/>
        </p:nvCxnSpPr>
        <p:spPr>
          <a:xfrm>
            <a:off x="1400750" y="3054600"/>
            <a:ext cx="2298900" cy="399000"/>
          </a:xfrm>
          <a:prstGeom prst="straightConnector1">
            <a:avLst/>
          </a:prstGeom>
          <a:noFill/>
          <a:ln cap="flat" cmpd="sng" w="9525">
            <a:solidFill>
              <a:srgbClr val="B7B7B7"/>
            </a:solidFill>
            <a:prstDash val="solid"/>
            <a:round/>
            <a:headEnd len="med" w="med" type="none"/>
            <a:tailEnd len="med" w="med" type="none"/>
          </a:ln>
        </p:spPr>
      </p:cxnSp>
      <p:sp>
        <p:nvSpPr>
          <p:cNvPr id="417" name="Google Shape;417;p43"/>
          <p:cNvSpPr txBox="1"/>
          <p:nvPr/>
        </p:nvSpPr>
        <p:spPr>
          <a:xfrm>
            <a:off x="49775" y="1988463"/>
            <a:ext cx="36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Categorize the continuous variables</a:t>
            </a:r>
            <a:endParaRPr>
              <a:latin typeface="Lato"/>
              <a:ea typeface="Lato"/>
              <a:cs typeface="Lato"/>
              <a:sym typeface="Lato"/>
            </a:endParaRPr>
          </a:p>
        </p:txBody>
      </p:sp>
      <p:cxnSp>
        <p:nvCxnSpPr>
          <p:cNvPr id="418" name="Google Shape;418;p43"/>
          <p:cNvCxnSpPr/>
          <p:nvPr/>
        </p:nvCxnSpPr>
        <p:spPr>
          <a:xfrm rot="10800000">
            <a:off x="1417075" y="1813225"/>
            <a:ext cx="10500" cy="25740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43"/>
          <p:cNvSpPr txBox="1"/>
          <p:nvPr/>
        </p:nvSpPr>
        <p:spPr>
          <a:xfrm>
            <a:off x="80250" y="2435738"/>
            <a:ext cx="32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Compute conditional probabilities</a:t>
            </a:r>
            <a:endParaRPr>
              <a:latin typeface="Lato"/>
              <a:ea typeface="Lato"/>
              <a:cs typeface="Lato"/>
              <a:sym typeface="Lato"/>
            </a:endParaRPr>
          </a:p>
        </p:txBody>
      </p:sp>
      <p:cxnSp>
        <p:nvCxnSpPr>
          <p:cNvPr id="420" name="Google Shape;420;p43"/>
          <p:cNvCxnSpPr/>
          <p:nvPr/>
        </p:nvCxnSpPr>
        <p:spPr>
          <a:xfrm>
            <a:off x="1604250" y="2788238"/>
            <a:ext cx="106800" cy="2112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43"/>
          <p:cNvSpPr txBox="1"/>
          <p:nvPr/>
        </p:nvSpPr>
        <p:spPr>
          <a:xfrm>
            <a:off x="1988850" y="3131475"/>
            <a:ext cx="52626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Discretize rate and cost</a:t>
            </a:r>
            <a:endParaRPr sz="1500">
              <a:latin typeface="Lato"/>
              <a:ea typeface="Lato"/>
              <a:cs typeface="Lato"/>
              <a:sym typeface="Lato"/>
            </a:endParaRPr>
          </a:p>
        </p:txBody>
      </p:sp>
      <p:sp>
        <p:nvSpPr>
          <p:cNvPr id="422" name="Google Shape;422;p43"/>
          <p:cNvSpPr txBox="1"/>
          <p:nvPr/>
        </p:nvSpPr>
        <p:spPr>
          <a:xfrm>
            <a:off x="1988850" y="3491975"/>
            <a:ext cx="5013900" cy="10929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Calculate probabilities for all categories and the conditional probabilities for color</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23" name="Google Shape;423;p43"/>
          <p:cNvSpPr txBox="1"/>
          <p:nvPr/>
        </p:nvSpPr>
        <p:spPr>
          <a:xfrm>
            <a:off x="1988850" y="4119525"/>
            <a:ext cx="5573700" cy="10929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Put generated rate and cost into the BBN and get the corresponding result for color based on the probabilities.</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392825" y="441225"/>
            <a:ext cx="8624100" cy="7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BBN Results for Recommender &amp; Final Outcomes</a:t>
            </a:r>
            <a:endParaRPr sz="2500"/>
          </a:p>
        </p:txBody>
      </p:sp>
      <p:pic>
        <p:nvPicPr>
          <p:cNvPr id="429" name="Google Shape;429;p44"/>
          <p:cNvPicPr preferRelativeResize="0"/>
          <p:nvPr/>
        </p:nvPicPr>
        <p:blipFill>
          <a:blip r:embed="rId3">
            <a:alphaModFix/>
          </a:blip>
          <a:stretch>
            <a:fillRect/>
          </a:stretch>
        </p:blipFill>
        <p:spPr>
          <a:xfrm>
            <a:off x="395600" y="983945"/>
            <a:ext cx="2886601" cy="2063955"/>
          </a:xfrm>
          <a:prstGeom prst="rect">
            <a:avLst/>
          </a:prstGeom>
          <a:noFill/>
          <a:ln>
            <a:noFill/>
          </a:ln>
        </p:spPr>
      </p:pic>
      <p:pic>
        <p:nvPicPr>
          <p:cNvPr id="430" name="Google Shape;430;p44"/>
          <p:cNvPicPr preferRelativeResize="0"/>
          <p:nvPr/>
        </p:nvPicPr>
        <p:blipFill>
          <a:blip r:embed="rId4">
            <a:alphaModFix/>
          </a:blip>
          <a:stretch>
            <a:fillRect/>
          </a:stretch>
        </p:blipFill>
        <p:spPr>
          <a:xfrm>
            <a:off x="3282200" y="941200"/>
            <a:ext cx="3443625" cy="2047175"/>
          </a:xfrm>
          <a:prstGeom prst="rect">
            <a:avLst/>
          </a:prstGeom>
          <a:noFill/>
          <a:ln>
            <a:noFill/>
          </a:ln>
        </p:spPr>
      </p:pic>
      <p:pic>
        <p:nvPicPr>
          <p:cNvPr id="431" name="Google Shape;431;p44"/>
          <p:cNvPicPr preferRelativeResize="0"/>
          <p:nvPr/>
        </p:nvPicPr>
        <p:blipFill>
          <a:blip r:embed="rId5">
            <a:alphaModFix/>
          </a:blip>
          <a:stretch>
            <a:fillRect/>
          </a:stretch>
        </p:blipFill>
        <p:spPr>
          <a:xfrm>
            <a:off x="392825" y="3033875"/>
            <a:ext cx="2886599" cy="2001870"/>
          </a:xfrm>
          <a:prstGeom prst="rect">
            <a:avLst/>
          </a:prstGeom>
          <a:noFill/>
          <a:ln>
            <a:noFill/>
          </a:ln>
        </p:spPr>
      </p:pic>
      <p:pic>
        <p:nvPicPr>
          <p:cNvPr id="432" name="Google Shape;432;p44"/>
          <p:cNvPicPr preferRelativeResize="0"/>
          <p:nvPr/>
        </p:nvPicPr>
        <p:blipFill>
          <a:blip r:embed="rId6">
            <a:alphaModFix/>
          </a:blip>
          <a:stretch>
            <a:fillRect/>
          </a:stretch>
        </p:blipFill>
        <p:spPr>
          <a:xfrm>
            <a:off x="3369525" y="3033875"/>
            <a:ext cx="4126617" cy="2001875"/>
          </a:xfrm>
          <a:prstGeom prst="rect">
            <a:avLst/>
          </a:prstGeom>
          <a:noFill/>
          <a:ln>
            <a:noFill/>
          </a:ln>
        </p:spPr>
      </p:pic>
      <p:sp>
        <p:nvSpPr>
          <p:cNvPr id="433" name="Google Shape;433;p44"/>
          <p:cNvSpPr txBox="1"/>
          <p:nvPr/>
        </p:nvSpPr>
        <p:spPr>
          <a:xfrm>
            <a:off x="6022200" y="1569600"/>
            <a:ext cx="3121800" cy="12189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Similar distributions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Larger spread of generated data can be an advantage (more robust improvements) </a:t>
            </a:r>
            <a:endParaRPr>
              <a:solidFill>
                <a:schemeClr val="dk2"/>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pic>
        <p:nvPicPr>
          <p:cNvPr id="438" name="Google Shape;438;p45"/>
          <p:cNvPicPr preferRelativeResize="0"/>
          <p:nvPr/>
        </p:nvPicPr>
        <p:blipFill>
          <a:blip r:embed="rId3">
            <a:alphaModFix/>
          </a:blip>
          <a:stretch>
            <a:fillRect/>
          </a:stretch>
        </p:blipFill>
        <p:spPr>
          <a:xfrm>
            <a:off x="320303" y="1159275"/>
            <a:ext cx="3566897" cy="2521575"/>
          </a:xfrm>
          <a:prstGeom prst="rect">
            <a:avLst/>
          </a:prstGeom>
          <a:noFill/>
          <a:ln>
            <a:noFill/>
          </a:ln>
        </p:spPr>
      </p:pic>
      <p:pic>
        <p:nvPicPr>
          <p:cNvPr id="439" name="Google Shape;439;p45"/>
          <p:cNvPicPr preferRelativeResize="0"/>
          <p:nvPr/>
        </p:nvPicPr>
        <p:blipFill>
          <a:blip r:embed="rId4">
            <a:alphaModFix/>
          </a:blip>
          <a:stretch>
            <a:fillRect/>
          </a:stretch>
        </p:blipFill>
        <p:spPr>
          <a:xfrm>
            <a:off x="3887200" y="1159275"/>
            <a:ext cx="5296224" cy="2521575"/>
          </a:xfrm>
          <a:prstGeom prst="rect">
            <a:avLst/>
          </a:prstGeom>
          <a:noFill/>
          <a:ln>
            <a:noFill/>
          </a:ln>
        </p:spPr>
      </p:pic>
      <p:sp>
        <p:nvSpPr>
          <p:cNvPr id="440" name="Google Shape;440;p45"/>
          <p:cNvSpPr txBox="1"/>
          <p:nvPr/>
        </p:nvSpPr>
        <p:spPr>
          <a:xfrm>
            <a:off x="408325" y="3602775"/>
            <a:ext cx="85140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distribution of current conditions in the generated data is </a:t>
            </a:r>
            <a:r>
              <a:rPr b="1" lang="en" sz="1700">
                <a:latin typeface="Lato"/>
                <a:ea typeface="Lato"/>
                <a:cs typeface="Lato"/>
                <a:sym typeface="Lato"/>
              </a:rPr>
              <a:t>very close</a:t>
            </a:r>
            <a:r>
              <a:rPr lang="en" sz="1700">
                <a:latin typeface="Lato"/>
                <a:ea typeface="Lato"/>
                <a:cs typeface="Lato"/>
                <a:sym typeface="Lato"/>
              </a:rPr>
              <a:t> to the  distribution in the original data</a:t>
            </a:r>
            <a:endParaRPr sz="1700">
              <a:latin typeface="Lato"/>
              <a:ea typeface="Lato"/>
              <a:cs typeface="Lato"/>
              <a:sym typeface="Lato"/>
            </a:endParaRPr>
          </a:p>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generated data excludes outliers</a:t>
            </a:r>
            <a:endParaRPr sz="1700">
              <a:latin typeface="Lato"/>
              <a:ea typeface="Lato"/>
              <a:cs typeface="Lato"/>
              <a:sym typeface="Lato"/>
            </a:endParaRPr>
          </a:p>
        </p:txBody>
      </p:sp>
      <p:sp>
        <p:nvSpPr>
          <p:cNvPr id="441" name="Google Shape;441;p45"/>
          <p:cNvSpPr txBox="1"/>
          <p:nvPr>
            <p:ph type="title"/>
          </p:nvPr>
        </p:nvSpPr>
        <p:spPr>
          <a:xfrm>
            <a:off x="320300" y="344175"/>
            <a:ext cx="7030500" cy="7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BBN Results for Current Conditions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46"/>
          <p:cNvSpPr txBox="1"/>
          <p:nvPr>
            <p:ph type="title"/>
          </p:nvPr>
        </p:nvSpPr>
        <p:spPr>
          <a:xfrm>
            <a:off x="462575" y="45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the K-prototype Algorithm ?</a:t>
            </a:r>
            <a:endParaRPr sz="34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447" name="Google Shape;447;p46"/>
          <p:cNvSpPr txBox="1"/>
          <p:nvPr>
            <p:ph idx="1" type="body"/>
          </p:nvPr>
        </p:nvSpPr>
        <p:spPr>
          <a:xfrm>
            <a:off x="727650" y="1173250"/>
            <a:ext cx="7688700" cy="3191400"/>
          </a:xfrm>
          <a:prstGeom prst="rect">
            <a:avLst/>
          </a:prstGeom>
        </p:spPr>
        <p:txBody>
          <a:bodyPr anchorCtr="0" anchor="t" bIns="91425" lIns="91425" spcFirstLastPara="1" rIns="91425" wrap="square" tIns="91425">
            <a:normAutofit/>
          </a:bodyPr>
          <a:lstStyle/>
          <a:p>
            <a:pPr indent="-342900" lvl="0" marL="457200" marR="0" rtl="0" algn="l">
              <a:lnSpc>
                <a:spcPct val="150000"/>
              </a:lnSpc>
              <a:spcBef>
                <a:spcPts val="1200"/>
              </a:spcBef>
              <a:spcAft>
                <a:spcPts val="0"/>
              </a:spcAft>
              <a:buClr>
                <a:srgbClr val="292929"/>
              </a:buClr>
              <a:buSzPts val="1800"/>
              <a:buFont typeface="Georgia"/>
              <a:buChar char="●"/>
            </a:pPr>
            <a:r>
              <a:rPr lang="en" sz="1800">
                <a:solidFill>
                  <a:srgbClr val="292929"/>
                </a:solidFill>
                <a:highlight>
                  <a:srgbClr val="FFFFFF"/>
                </a:highlight>
              </a:rPr>
              <a:t>The cost function in K-Means is calculated using the </a:t>
            </a:r>
            <a:r>
              <a:rPr lang="en" sz="1800">
                <a:solidFill>
                  <a:srgbClr val="292929"/>
                </a:solidFill>
                <a:highlight>
                  <a:srgbClr val="FFFFFF"/>
                </a:highlight>
              </a:rPr>
              <a:t>Euclidean</a:t>
            </a:r>
            <a:r>
              <a:rPr lang="en" sz="1800">
                <a:solidFill>
                  <a:srgbClr val="292929"/>
                </a:solidFill>
                <a:highlight>
                  <a:srgbClr val="FFFFFF"/>
                </a:highlight>
              </a:rPr>
              <a:t> distance that is only suitable for numerical data</a:t>
            </a:r>
            <a:endParaRPr sz="1800">
              <a:solidFill>
                <a:srgbClr val="292929"/>
              </a:solidFill>
              <a:highlight>
                <a:srgbClr val="FFFFFF"/>
              </a:highlight>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K-Mode is only suitable for categorical data</a:t>
            </a:r>
            <a:endParaRPr sz="1800">
              <a:solidFill>
                <a:srgbClr val="292929"/>
              </a:solidFill>
              <a:highlight>
                <a:srgbClr val="FFFFFF"/>
              </a:highlight>
            </a:endParaRPr>
          </a:p>
          <a:p>
            <a:pPr indent="-342900" lvl="0" marL="457200" marR="0" rtl="0" algn="l">
              <a:lnSpc>
                <a:spcPct val="150000"/>
              </a:lnSpc>
              <a:spcBef>
                <a:spcPts val="1200"/>
              </a:spcBef>
              <a:spcAft>
                <a:spcPts val="1200"/>
              </a:spcAft>
              <a:buClr>
                <a:srgbClr val="292929"/>
              </a:buClr>
              <a:buSzPts val="1800"/>
              <a:buFont typeface="Georgia"/>
              <a:buChar char="●"/>
            </a:pPr>
            <a:r>
              <a:rPr lang="en" sz="1800">
                <a:solidFill>
                  <a:srgbClr val="292929"/>
                </a:solidFill>
                <a:highlight>
                  <a:srgbClr val="FFFFFF"/>
                </a:highlight>
              </a:rPr>
              <a:t>The K-Prototype algorithm was created in order to handle clustering algorithms with the mixed data types (numerical and categorical variables)</a:t>
            </a:r>
            <a:endParaRPr sz="1800">
              <a:solidFill>
                <a:srgbClr val="292929"/>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7"/>
          <p:cNvSpPr txBox="1"/>
          <p:nvPr>
            <p:ph type="title"/>
          </p:nvPr>
        </p:nvSpPr>
        <p:spPr>
          <a:xfrm>
            <a:off x="522600" y="503775"/>
            <a:ext cx="86214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40"/>
              <a:t>Evaluation of the G</a:t>
            </a:r>
            <a:r>
              <a:rPr lang="en" sz="1940"/>
              <a:t>enerated Data</a:t>
            </a:r>
            <a:r>
              <a:rPr lang="en" sz="1740"/>
              <a:t>: K-prototype Clustering Algorithm</a:t>
            </a:r>
            <a:endParaRPr sz="1740"/>
          </a:p>
        </p:txBody>
      </p:sp>
      <p:graphicFrame>
        <p:nvGraphicFramePr>
          <p:cNvPr id="453" name="Google Shape;453;p47"/>
          <p:cNvGraphicFramePr/>
          <p:nvPr/>
        </p:nvGraphicFramePr>
        <p:xfrm>
          <a:off x="682775" y="2804315"/>
          <a:ext cx="3000000" cy="3000000"/>
        </p:xfrm>
        <a:graphic>
          <a:graphicData uri="http://schemas.openxmlformats.org/drawingml/2006/table">
            <a:tbl>
              <a:tblPr>
                <a:noFill/>
                <a:tableStyleId>{C0C2F7E0-6789-425B-998A-8DADE62B5A30}</a:tableStyleId>
              </a:tblPr>
              <a:tblGrid>
                <a:gridCol w="949725"/>
                <a:gridCol w="1418875"/>
                <a:gridCol w="1704275"/>
              </a:tblGrid>
              <a:tr h="427625">
                <a:tc>
                  <a:txBody>
                    <a:bodyPr/>
                    <a:lstStyle/>
                    <a:p>
                      <a:pPr indent="0" lvl="0" marL="0" rtl="0" algn="l">
                        <a:spcBef>
                          <a:spcPts val="0"/>
                        </a:spcBef>
                        <a:spcAft>
                          <a:spcPts val="0"/>
                        </a:spcAft>
                        <a:buNone/>
                      </a:pPr>
                      <a:r>
                        <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600"/>
                        <a:t>original_data</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600"/>
                        <a:t>generated_data</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r h="513075">
                <a:tc>
                  <a:txBody>
                    <a:bodyPr/>
                    <a:lstStyle/>
                    <a:p>
                      <a:pPr indent="0" lvl="0" marL="0" rtl="0" algn="l">
                        <a:spcBef>
                          <a:spcPts val="0"/>
                        </a:spcBef>
                        <a:spcAft>
                          <a:spcPts val="0"/>
                        </a:spcAft>
                        <a:buNone/>
                      </a:pPr>
                      <a:r>
                        <a:rPr lang="en" sz="1600"/>
                        <a:t>Num_K</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600"/>
                        <a:t>14,902</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600"/>
                        <a:t>10,968</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427625">
                <a:tc>
                  <a:txBody>
                    <a:bodyPr/>
                    <a:lstStyle/>
                    <a:p>
                      <a:pPr indent="0" lvl="0" marL="0" rtl="0" algn="l">
                        <a:spcBef>
                          <a:spcPts val="0"/>
                        </a:spcBef>
                        <a:spcAft>
                          <a:spcPts val="0"/>
                        </a:spcAft>
                        <a:buNone/>
                      </a:pPr>
                      <a:r>
                        <a:rPr lang="en" sz="1600"/>
                        <a:t>P_K</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600"/>
                        <a:t>0.58</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600"/>
                        <a:t>0.42</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bl>
          </a:graphicData>
        </a:graphic>
      </p:graphicFrame>
      <p:sp>
        <p:nvSpPr>
          <p:cNvPr id="454" name="Google Shape;454;p47"/>
          <p:cNvSpPr txBox="1"/>
          <p:nvPr/>
        </p:nvSpPr>
        <p:spPr>
          <a:xfrm>
            <a:off x="6091475" y="2812100"/>
            <a:ext cx="219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Original_data in Z3-Z3:</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12,992</a:t>
            </a:r>
            <a:endParaRPr>
              <a:latin typeface="Lato"/>
              <a:ea typeface="Lato"/>
              <a:cs typeface="Lato"/>
              <a:sym typeface="Lato"/>
            </a:endParaRPr>
          </a:p>
        </p:txBody>
      </p:sp>
      <p:sp>
        <p:nvSpPr>
          <p:cNvPr id="455" name="Google Shape;455;p47"/>
          <p:cNvSpPr txBox="1"/>
          <p:nvPr/>
        </p:nvSpPr>
        <p:spPr>
          <a:xfrm>
            <a:off x="6094175" y="3502200"/>
            <a:ext cx="234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Generated</a:t>
            </a:r>
            <a:r>
              <a:rPr lang="en">
                <a:latin typeface="Lato"/>
                <a:ea typeface="Lato"/>
                <a:cs typeface="Lato"/>
                <a:sym typeface="Lato"/>
              </a:rPr>
              <a:t>_data in Z3-Z3:</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12,992</a:t>
            </a:r>
            <a:endParaRPr/>
          </a:p>
        </p:txBody>
      </p:sp>
      <p:sp>
        <p:nvSpPr>
          <p:cNvPr id="456" name="Google Shape;456;p47"/>
          <p:cNvSpPr txBox="1"/>
          <p:nvPr/>
        </p:nvSpPr>
        <p:spPr>
          <a:xfrm>
            <a:off x="1028700" y="1133675"/>
            <a:ext cx="6885900" cy="1454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sz="1500">
                <a:latin typeface="Lato"/>
                <a:ea typeface="Lato"/>
                <a:cs typeface="Lato"/>
                <a:sym typeface="Lato"/>
              </a:rPr>
              <a:t>Similar to k-means but used for the mixed data, i.e., both categorical and numerical variables</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The two clusters have proportions close to 0.5, indicating our generated data is well mixed with the original data</a:t>
            </a:r>
            <a:endParaRPr sz="15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400325" y="575950"/>
            <a:ext cx="8321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 and Evaluation of Model</a:t>
            </a:r>
            <a:endParaRPr/>
          </a:p>
        </p:txBody>
      </p:sp>
      <p:sp>
        <p:nvSpPr>
          <p:cNvPr id="462" name="Google Shape;462;p48"/>
          <p:cNvSpPr txBox="1"/>
          <p:nvPr>
            <p:ph idx="1" type="body"/>
          </p:nvPr>
        </p:nvSpPr>
        <p:spPr>
          <a:xfrm>
            <a:off x="815650" y="1211350"/>
            <a:ext cx="7811400" cy="32685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 sz="1800"/>
              <a:t>Consider</a:t>
            </a:r>
            <a:r>
              <a:rPr lang="en" sz="1800"/>
              <a:t> other zip zone pairs, like Z9 to Z9 and Z7 to Z7</a:t>
            </a:r>
            <a:endParaRPr sz="1800"/>
          </a:p>
          <a:p>
            <a:pPr indent="-342900" lvl="0" marL="457200" rtl="0" algn="l">
              <a:lnSpc>
                <a:spcPct val="95000"/>
              </a:lnSpc>
              <a:spcBef>
                <a:spcPts val="1000"/>
              </a:spcBef>
              <a:spcAft>
                <a:spcPts val="0"/>
              </a:spcAft>
              <a:buSzPts val="1800"/>
              <a:buChar char="●"/>
            </a:pPr>
            <a:r>
              <a:rPr lang="en" sz="1800"/>
              <a:t>Use more independent columns (week_id, weekdays, order_num_stops and order_equipment_type) and account for possible covariance</a:t>
            </a:r>
            <a:endParaRPr sz="2140"/>
          </a:p>
          <a:p>
            <a:pPr indent="-342900" lvl="0" marL="457200" marR="0" rtl="0" algn="l">
              <a:lnSpc>
                <a:spcPct val="95000"/>
              </a:lnSpc>
              <a:spcBef>
                <a:spcPts val="1000"/>
              </a:spcBef>
              <a:spcAft>
                <a:spcPts val="0"/>
              </a:spcAft>
              <a:buSzPts val="1800"/>
              <a:buChar char="●"/>
            </a:pPr>
            <a:r>
              <a:rPr lang="en" sz="1800"/>
              <a:t>“Break apart” some multimodal distributions as a combination of several distributions</a:t>
            </a:r>
            <a:endParaRPr sz="1800"/>
          </a:p>
          <a:p>
            <a:pPr indent="-342900" lvl="0" marL="457200" rtl="0" algn="l">
              <a:lnSpc>
                <a:spcPct val="95000"/>
              </a:lnSpc>
              <a:spcBef>
                <a:spcPts val="1000"/>
              </a:spcBef>
              <a:spcAft>
                <a:spcPts val="0"/>
              </a:spcAft>
              <a:buSzPts val="1800"/>
              <a:buChar char="●"/>
            </a:pPr>
            <a:r>
              <a:rPr lang="en" sz="1800"/>
              <a:t>Make the hierarchical model and BBN iterative, taking posteriors as priors in next iteration</a:t>
            </a:r>
            <a:endParaRPr sz="1800"/>
          </a:p>
          <a:p>
            <a:pPr indent="-342900" lvl="0" marL="457200" marR="0" rtl="0" algn="l">
              <a:lnSpc>
                <a:spcPct val="95000"/>
              </a:lnSpc>
              <a:spcBef>
                <a:spcPts val="1000"/>
              </a:spcBef>
              <a:spcAft>
                <a:spcPts val="0"/>
              </a:spcAft>
              <a:buSzPts val="1800"/>
              <a:buChar char="●"/>
            </a:pPr>
            <a:r>
              <a:rPr lang="en" sz="1800"/>
              <a:t>Use statistical tests like the Kolmogorov-Smirnov test (KS test) and Bayesian information criterion (BIC) to test the model</a:t>
            </a:r>
            <a:endParaRPr sz="1800"/>
          </a:p>
          <a:p>
            <a:pPr indent="0" lvl="0" marL="0" rtl="0" algn="l">
              <a:lnSpc>
                <a:spcPct val="95000"/>
              </a:lnSpc>
              <a:spcBef>
                <a:spcPts val="1000"/>
              </a:spcBef>
              <a:spcAft>
                <a:spcPts val="1200"/>
              </a:spcAft>
              <a:buSzPts val="935"/>
              <a:buNone/>
            </a:pPr>
            <a:r>
              <a:t/>
            </a:r>
            <a:endParaRPr sz="187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561525" y="442500"/>
            <a:ext cx="1991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68" name="Google Shape;468;p49"/>
          <p:cNvSpPr txBox="1"/>
          <p:nvPr>
            <p:ph idx="1" type="body"/>
          </p:nvPr>
        </p:nvSpPr>
        <p:spPr>
          <a:xfrm>
            <a:off x="561525" y="1015125"/>
            <a:ext cx="7800000" cy="28908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t/>
            </a:r>
            <a:endParaRPr/>
          </a:p>
          <a:p>
            <a:pPr indent="-288059" lvl="0" marL="457200" rtl="0" algn="l">
              <a:spcBef>
                <a:spcPts val="1200"/>
              </a:spcBef>
              <a:spcAft>
                <a:spcPts val="0"/>
              </a:spcAft>
              <a:buSzPct val="72028"/>
              <a:buChar char="●"/>
            </a:pPr>
            <a:r>
              <a:rPr lang="en" sz="3250"/>
              <a:t>We use 3-layers of data generation methods to build o</a:t>
            </a:r>
            <a:r>
              <a:rPr lang="en" sz="3250"/>
              <a:t>ur model:</a:t>
            </a:r>
            <a:endParaRPr sz="3250"/>
          </a:p>
          <a:p>
            <a:pPr indent="-288059" lvl="1" marL="914400" rtl="0" algn="l">
              <a:spcBef>
                <a:spcPts val="0"/>
              </a:spcBef>
              <a:spcAft>
                <a:spcPts val="0"/>
              </a:spcAft>
              <a:buSzPct val="72028"/>
              <a:buChar char="○"/>
            </a:pPr>
            <a:r>
              <a:rPr lang="en" sz="3250"/>
              <a:t>Best fit distributions to generate independent columns</a:t>
            </a:r>
            <a:endParaRPr sz="3250"/>
          </a:p>
          <a:p>
            <a:pPr indent="-288059" lvl="1" marL="914400" rtl="0" algn="l">
              <a:spcBef>
                <a:spcPts val="0"/>
              </a:spcBef>
              <a:spcAft>
                <a:spcPts val="0"/>
              </a:spcAft>
              <a:buSzPct val="72028"/>
              <a:buChar char="○"/>
            </a:pPr>
            <a:r>
              <a:rPr lang="en" sz="3250"/>
              <a:t>Bayesian Hierarchical Modeling to generate normalised rate and cost variables</a:t>
            </a:r>
            <a:endParaRPr sz="3250"/>
          </a:p>
          <a:p>
            <a:pPr indent="-288059" lvl="1" marL="914400" rtl="0" algn="l">
              <a:spcBef>
                <a:spcPts val="0"/>
              </a:spcBef>
              <a:spcAft>
                <a:spcPts val="0"/>
              </a:spcAft>
              <a:buSzPct val="72028"/>
              <a:buChar char="○"/>
            </a:pPr>
            <a:r>
              <a:rPr lang="en" sz="3250"/>
              <a:t>Bayesian Belief Network to generate recommender color and current conditions</a:t>
            </a:r>
            <a:endParaRPr sz="3250"/>
          </a:p>
          <a:p>
            <a:pPr indent="-288059" lvl="0" marL="457200" rtl="0" algn="l">
              <a:spcBef>
                <a:spcPts val="0"/>
              </a:spcBef>
              <a:spcAft>
                <a:spcPts val="0"/>
              </a:spcAft>
              <a:buSzPct val="72028"/>
              <a:buChar char="●"/>
            </a:pPr>
            <a:r>
              <a:rPr lang="en" sz="3250"/>
              <a:t>We  test the generated data by  implementing the K-prototype method.</a:t>
            </a:r>
            <a:endParaRPr sz="32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sp>
        <p:nvSpPr>
          <p:cNvPr id="473" name="Google Shape;473;p50"/>
          <p:cNvSpPr txBox="1"/>
          <p:nvPr>
            <p:ph type="title"/>
          </p:nvPr>
        </p:nvSpPr>
        <p:spPr>
          <a:xfrm>
            <a:off x="519950" y="521625"/>
            <a:ext cx="3143700" cy="65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in progress</a:t>
            </a:r>
            <a:endParaRPr/>
          </a:p>
        </p:txBody>
      </p:sp>
      <p:sp>
        <p:nvSpPr>
          <p:cNvPr id="474" name="Google Shape;474;p50"/>
          <p:cNvSpPr txBox="1"/>
          <p:nvPr>
            <p:ph idx="1" type="body"/>
          </p:nvPr>
        </p:nvSpPr>
        <p:spPr>
          <a:xfrm>
            <a:off x="812550" y="1201050"/>
            <a:ext cx="7688700" cy="2741400"/>
          </a:xfrm>
          <a:prstGeom prst="rect">
            <a:avLst/>
          </a:prstGeom>
        </p:spPr>
        <p:txBody>
          <a:bodyPr anchorCtr="0" anchor="t" bIns="91425" lIns="91425" spcFirstLastPara="1" rIns="91425" wrap="square" tIns="91425">
            <a:normAutofit fontScale="77500" lnSpcReduction="20000"/>
          </a:bodyPr>
          <a:lstStyle/>
          <a:p>
            <a:pPr indent="-322103" lvl="0" marL="457200" rtl="0" algn="l">
              <a:lnSpc>
                <a:spcPct val="150000"/>
              </a:lnSpc>
              <a:spcBef>
                <a:spcPts val="0"/>
              </a:spcBef>
              <a:spcAft>
                <a:spcPts val="0"/>
              </a:spcAft>
              <a:buSzPct val="100000"/>
              <a:buChar char="●"/>
            </a:pPr>
            <a:r>
              <a:rPr lang="en" sz="1900"/>
              <a:t>Incorporating covariance matrix in our hierarchical model to account for covariance between independent columns</a:t>
            </a:r>
            <a:endParaRPr sz="1900"/>
          </a:p>
          <a:p>
            <a:pPr indent="-322103" lvl="0" marL="457200" rtl="0" algn="l">
              <a:lnSpc>
                <a:spcPct val="150000"/>
              </a:lnSpc>
              <a:spcBef>
                <a:spcPts val="0"/>
              </a:spcBef>
              <a:spcAft>
                <a:spcPts val="0"/>
              </a:spcAft>
              <a:buSzPct val="100000"/>
              <a:buChar char="●"/>
            </a:pPr>
            <a:r>
              <a:rPr lang="en" sz="1900"/>
              <a:t>Indexing  our generated </a:t>
            </a:r>
            <a:r>
              <a:rPr lang="en" sz="1900"/>
              <a:t>coefficients</a:t>
            </a:r>
            <a:r>
              <a:rPr lang="en" sz="1900"/>
              <a:t> using zipzones  as a way to look up generated data for a particular zipzone</a:t>
            </a:r>
            <a:endParaRPr sz="1900"/>
          </a:p>
          <a:p>
            <a:pPr indent="-322103" lvl="0" marL="457200" rtl="0" algn="l">
              <a:lnSpc>
                <a:spcPct val="200000"/>
              </a:lnSpc>
              <a:spcBef>
                <a:spcPts val="0"/>
              </a:spcBef>
              <a:spcAft>
                <a:spcPts val="0"/>
              </a:spcAft>
              <a:buSzPct val="100000"/>
              <a:buChar char="●"/>
            </a:pPr>
            <a:r>
              <a:rPr lang="en" sz="1900"/>
              <a:t>Adding time information into our model</a:t>
            </a:r>
            <a:endParaRPr sz="1900"/>
          </a:p>
          <a:p>
            <a:pPr indent="0" lvl="0" marL="0" rtl="0" algn="l">
              <a:spcBef>
                <a:spcPts val="1200"/>
              </a:spcBef>
              <a:spcAft>
                <a:spcPts val="1200"/>
              </a:spcAft>
              <a:buNone/>
            </a:pPr>
            <a:br>
              <a:rPr lang="en" sz="1400"/>
            </a:br>
            <a:br>
              <a:rPr lang="en"/>
            </a:br>
            <a:br>
              <a:rPr lang="en"/>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1"/>
          <p:cNvSpPr txBox="1"/>
          <p:nvPr>
            <p:ph type="title"/>
          </p:nvPr>
        </p:nvSpPr>
        <p:spPr>
          <a:xfrm>
            <a:off x="729450" y="466525"/>
            <a:ext cx="303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sp>
        <p:nvSpPr>
          <p:cNvPr id="480" name="Google Shape;480;p51"/>
          <p:cNvSpPr txBox="1"/>
          <p:nvPr>
            <p:ph idx="1" type="body"/>
          </p:nvPr>
        </p:nvSpPr>
        <p:spPr>
          <a:xfrm>
            <a:off x="727650" y="1001725"/>
            <a:ext cx="7688700" cy="4263300"/>
          </a:xfrm>
          <a:prstGeom prst="rect">
            <a:avLst/>
          </a:prstGeom>
        </p:spPr>
        <p:txBody>
          <a:bodyPr anchorCtr="0" anchor="t" bIns="91425" lIns="91425" spcFirstLastPara="1" rIns="91425" wrap="square" tIns="91425">
            <a:normAutofit fontScale="77500"/>
          </a:bodyPr>
          <a:lstStyle/>
          <a:p>
            <a:pPr indent="-314957" lvl="0" marL="457200" rtl="0" algn="l">
              <a:lnSpc>
                <a:spcPct val="150000"/>
              </a:lnSpc>
              <a:spcBef>
                <a:spcPts val="0"/>
              </a:spcBef>
              <a:spcAft>
                <a:spcPts val="0"/>
              </a:spcAft>
              <a:buSzPct val="100000"/>
              <a:buChar char="●"/>
            </a:pPr>
            <a:r>
              <a:rPr lang="en" sz="1754"/>
              <a:t>Since our model consists of 3 layers, there is a room to improve each layer individually :</a:t>
            </a:r>
            <a:endParaRPr sz="1754"/>
          </a:p>
          <a:p>
            <a:pPr indent="-314957" lvl="1" marL="914400" rtl="0" algn="l">
              <a:lnSpc>
                <a:spcPct val="150000"/>
              </a:lnSpc>
              <a:spcBef>
                <a:spcPts val="0"/>
              </a:spcBef>
              <a:spcAft>
                <a:spcPts val="0"/>
              </a:spcAft>
              <a:buSzPct val="100000"/>
              <a:buChar char="○"/>
            </a:pPr>
            <a:r>
              <a:rPr lang="en" sz="1754"/>
              <a:t>Hierarchical modeling can be used to generate the independent columns in place of best fit distributions, and with a  larger number of iterations we can achieve higher accuracy </a:t>
            </a:r>
            <a:endParaRPr sz="1754"/>
          </a:p>
          <a:p>
            <a:pPr indent="-314957" lvl="1" marL="914400" rtl="0" algn="l">
              <a:lnSpc>
                <a:spcPct val="150000"/>
              </a:lnSpc>
              <a:spcBef>
                <a:spcPts val="0"/>
              </a:spcBef>
              <a:spcAft>
                <a:spcPts val="0"/>
              </a:spcAft>
              <a:buSzPct val="100000"/>
              <a:buChar char="○"/>
            </a:pPr>
            <a:r>
              <a:rPr lang="en" sz="1754"/>
              <a:t>Fine tuning the categories for the continuous variables in the Bayesian Belief Network (BBN)  can give us better estimates</a:t>
            </a:r>
            <a:endParaRPr sz="1754"/>
          </a:p>
          <a:p>
            <a:pPr indent="-314957" lvl="1" marL="914400" rtl="0" algn="l">
              <a:lnSpc>
                <a:spcPct val="150000"/>
              </a:lnSpc>
              <a:spcBef>
                <a:spcPts val="0"/>
              </a:spcBef>
              <a:spcAft>
                <a:spcPts val="0"/>
              </a:spcAft>
              <a:buSzPct val="100000"/>
              <a:buChar char="○"/>
            </a:pPr>
            <a:r>
              <a:rPr lang="en" sz="1754"/>
              <a:t>Adding more nodes and factoring in dependency from the  independent variables like the time and location variables  can lead to a more comprehensive BBN model</a:t>
            </a:r>
            <a:endParaRPr sz="1754"/>
          </a:p>
          <a:p>
            <a:pPr indent="-314957" lvl="0" marL="457200" rtl="0" algn="l">
              <a:lnSpc>
                <a:spcPct val="150000"/>
              </a:lnSpc>
              <a:spcBef>
                <a:spcPts val="0"/>
              </a:spcBef>
              <a:spcAft>
                <a:spcPts val="0"/>
              </a:spcAft>
              <a:buSzPct val="100000"/>
              <a:buChar char="●"/>
            </a:pPr>
            <a:r>
              <a:rPr lang="en" sz="1754"/>
              <a:t>The results from K-prototype algorithm can be more accurate by adding more columns from the original data set and the generated dataset. </a:t>
            </a:r>
            <a:endParaRPr sz="1754"/>
          </a:p>
          <a:p>
            <a:pPr indent="0" lvl="0" marL="457200" rtl="0" algn="l">
              <a:spcBef>
                <a:spcPts val="1200"/>
              </a:spcBef>
              <a:spcAft>
                <a:spcPts val="0"/>
              </a:spcAft>
              <a:buNone/>
            </a:pPr>
            <a:r>
              <a:t/>
            </a:r>
            <a:endParaRPr sz="1200"/>
          </a:p>
          <a:p>
            <a:pPr indent="0" lvl="0" marL="0" rtl="0" algn="l">
              <a:spcBef>
                <a:spcPts val="1200"/>
              </a:spcBef>
              <a:spcAft>
                <a:spcPts val="1200"/>
              </a:spcAft>
              <a:buNone/>
            </a:pPr>
            <a:br>
              <a:rPr lang="en" sz="1200"/>
            </a:b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786850" y="333325"/>
            <a:ext cx="1724100" cy="6354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rPr>
              <a:t>Content</a:t>
            </a:r>
            <a:endParaRPr>
              <a:solidFill>
                <a:schemeClr val="accent4"/>
              </a:solidFill>
            </a:endParaRPr>
          </a:p>
        </p:txBody>
      </p:sp>
      <p:sp>
        <p:nvSpPr>
          <p:cNvPr id="92" name="Google Shape;92;p16"/>
          <p:cNvSpPr txBox="1"/>
          <p:nvPr>
            <p:ph idx="1" type="body"/>
          </p:nvPr>
        </p:nvSpPr>
        <p:spPr>
          <a:xfrm>
            <a:off x="1450875" y="1149575"/>
            <a:ext cx="4726800" cy="3526200"/>
          </a:xfrm>
          <a:prstGeom prst="rect">
            <a:avLst/>
          </a:prstGeom>
        </p:spPr>
        <p:txBody>
          <a:bodyPr anchorCtr="0" anchor="t" bIns="91425" lIns="91425" spcFirstLastPara="1" rIns="91425" wrap="square" tIns="91425">
            <a:normAutofit/>
          </a:bodyPr>
          <a:lstStyle/>
          <a:p>
            <a:pPr indent="-355600" lvl="0" marL="457200" rtl="0" algn="l">
              <a:lnSpc>
                <a:spcPct val="175000"/>
              </a:lnSpc>
              <a:spcBef>
                <a:spcPts val="0"/>
              </a:spcBef>
              <a:spcAft>
                <a:spcPts val="0"/>
              </a:spcAft>
              <a:buClr>
                <a:schemeClr val="dk1"/>
              </a:buClr>
              <a:buSzPts val="2000"/>
              <a:buAutoNum type="romanUcPeriod"/>
            </a:pPr>
            <a:r>
              <a:rPr lang="en" sz="2000"/>
              <a:t>Problem and goal</a:t>
            </a:r>
            <a:endParaRPr sz="2000"/>
          </a:p>
          <a:p>
            <a:pPr indent="-355600" lvl="0" marL="457200" rtl="0" algn="l">
              <a:lnSpc>
                <a:spcPct val="175000"/>
              </a:lnSpc>
              <a:spcBef>
                <a:spcPts val="0"/>
              </a:spcBef>
              <a:spcAft>
                <a:spcPts val="0"/>
              </a:spcAft>
              <a:buClr>
                <a:schemeClr val="dk1"/>
              </a:buClr>
              <a:buSzPts val="2000"/>
              <a:buAutoNum type="romanUcPeriod"/>
            </a:pPr>
            <a:r>
              <a:rPr lang="en" sz="2000"/>
              <a:t>Modeling and results</a:t>
            </a:r>
            <a:endParaRPr sz="2000"/>
          </a:p>
          <a:p>
            <a:pPr indent="-355600" lvl="1" marL="914400" rtl="0" algn="l">
              <a:lnSpc>
                <a:spcPct val="175000"/>
              </a:lnSpc>
              <a:spcBef>
                <a:spcPts val="0"/>
              </a:spcBef>
              <a:spcAft>
                <a:spcPts val="0"/>
              </a:spcAft>
              <a:buClr>
                <a:schemeClr val="dk1"/>
              </a:buClr>
              <a:buSzPts val="2000"/>
              <a:buAutoNum type="romanLcPeriod"/>
            </a:pPr>
            <a:r>
              <a:rPr lang="en" sz="1600"/>
              <a:t>Bayesian Hierarchical Model</a:t>
            </a:r>
            <a:endParaRPr sz="1600"/>
          </a:p>
          <a:p>
            <a:pPr indent="-355600" lvl="1" marL="914400" rtl="0" algn="l">
              <a:lnSpc>
                <a:spcPct val="175000"/>
              </a:lnSpc>
              <a:spcBef>
                <a:spcPts val="0"/>
              </a:spcBef>
              <a:spcAft>
                <a:spcPts val="0"/>
              </a:spcAft>
              <a:buClr>
                <a:schemeClr val="dk1"/>
              </a:buClr>
              <a:buSzPts val="2000"/>
              <a:buAutoNum type="romanLcPeriod"/>
            </a:pPr>
            <a:r>
              <a:rPr lang="en" sz="1600"/>
              <a:t>Bayesian Belief Network</a:t>
            </a:r>
            <a:endParaRPr sz="1600"/>
          </a:p>
          <a:p>
            <a:pPr indent="-355600" lvl="0" marL="457200" rtl="0" algn="l">
              <a:lnSpc>
                <a:spcPct val="175000"/>
              </a:lnSpc>
              <a:spcBef>
                <a:spcPts val="0"/>
              </a:spcBef>
              <a:spcAft>
                <a:spcPts val="0"/>
              </a:spcAft>
              <a:buClr>
                <a:schemeClr val="dk1"/>
              </a:buClr>
              <a:buSzPts val="2000"/>
              <a:buAutoNum type="romanUcPeriod"/>
            </a:pPr>
            <a:r>
              <a:rPr lang="en" sz="2000"/>
              <a:t>Future directions</a:t>
            </a:r>
            <a:endParaRPr sz="2000"/>
          </a:p>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644550" y="478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Packages Used in Implementation</a:t>
            </a:r>
            <a:endParaRPr/>
          </a:p>
        </p:txBody>
      </p:sp>
      <p:sp>
        <p:nvSpPr>
          <p:cNvPr id="486" name="Google Shape;486;p52"/>
          <p:cNvSpPr txBox="1"/>
          <p:nvPr>
            <p:ph idx="1" type="body"/>
          </p:nvPr>
        </p:nvSpPr>
        <p:spPr>
          <a:xfrm>
            <a:off x="1148500" y="1310150"/>
            <a:ext cx="6321600" cy="2972700"/>
          </a:xfrm>
          <a:prstGeom prst="rect">
            <a:avLst/>
          </a:prstGeom>
        </p:spPr>
        <p:txBody>
          <a:bodyPr anchorCtr="0" anchor="t" bIns="91425" lIns="91425" spcFirstLastPara="1" rIns="91425" wrap="square" tIns="91425">
            <a:normAutofit/>
          </a:bodyPr>
          <a:lstStyle/>
          <a:p>
            <a:pPr indent="-342900" lvl="0" marL="457200" marR="0" rtl="0" algn="l">
              <a:lnSpc>
                <a:spcPct val="200000"/>
              </a:lnSpc>
              <a:spcBef>
                <a:spcPts val="0"/>
              </a:spcBef>
              <a:spcAft>
                <a:spcPts val="0"/>
              </a:spcAft>
              <a:buSzPts val="1800"/>
              <a:buChar char="●"/>
            </a:pPr>
            <a:r>
              <a:rPr b="1" lang="en" sz="2000"/>
              <a:t>SciPy.stats:</a:t>
            </a:r>
            <a:r>
              <a:rPr lang="en" sz="1800"/>
              <a:t> best fit distributions</a:t>
            </a:r>
            <a:endParaRPr sz="1800"/>
          </a:p>
          <a:p>
            <a:pPr indent="-342900" lvl="0" marL="457200" marR="0" rtl="0" algn="l">
              <a:lnSpc>
                <a:spcPct val="200000"/>
              </a:lnSpc>
              <a:spcBef>
                <a:spcPts val="0"/>
              </a:spcBef>
              <a:spcAft>
                <a:spcPts val="0"/>
              </a:spcAft>
              <a:buSzPts val="1800"/>
              <a:buChar char="●"/>
            </a:pPr>
            <a:r>
              <a:rPr b="1" lang="en" sz="2000"/>
              <a:t>PyMC3:</a:t>
            </a:r>
            <a:r>
              <a:rPr lang="en" sz="1800"/>
              <a:t> Bayesian h</a:t>
            </a:r>
            <a:r>
              <a:rPr lang="en" sz="1800"/>
              <a:t>ierarchical</a:t>
            </a:r>
            <a:r>
              <a:rPr lang="en" sz="1800"/>
              <a:t> model</a:t>
            </a:r>
            <a:endParaRPr sz="1800"/>
          </a:p>
          <a:p>
            <a:pPr indent="-342900" lvl="0" marL="457200" marR="0" rtl="0" algn="l">
              <a:lnSpc>
                <a:spcPct val="200000"/>
              </a:lnSpc>
              <a:spcBef>
                <a:spcPts val="0"/>
              </a:spcBef>
              <a:spcAft>
                <a:spcPts val="0"/>
              </a:spcAft>
              <a:buSzPts val="1800"/>
              <a:buChar char="●"/>
            </a:pPr>
            <a:r>
              <a:rPr b="1" lang="en" sz="2000"/>
              <a:t>PyBBN:</a:t>
            </a:r>
            <a:r>
              <a:rPr lang="en" sz="1800"/>
              <a:t> Bayesian belief network</a:t>
            </a:r>
            <a:endParaRPr sz="1800"/>
          </a:p>
          <a:p>
            <a:pPr indent="-342900" lvl="0" marL="457200" marR="0" rtl="0" algn="l">
              <a:lnSpc>
                <a:spcPct val="200000"/>
              </a:lnSpc>
              <a:spcBef>
                <a:spcPts val="0"/>
              </a:spcBef>
              <a:spcAft>
                <a:spcPts val="0"/>
              </a:spcAft>
              <a:buSzPts val="1800"/>
              <a:buChar char="●"/>
            </a:pPr>
            <a:r>
              <a:rPr b="1" lang="en" sz="2000"/>
              <a:t>kmodes.kprototypes:</a:t>
            </a:r>
            <a:r>
              <a:rPr lang="en" sz="1800"/>
              <a:t> K-prototype algorithm</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90" name="Shape 490"/>
        <p:cNvGrpSpPr/>
        <p:nvPr/>
      </p:nvGrpSpPr>
      <p:grpSpPr>
        <a:xfrm>
          <a:off x="0" y="0"/>
          <a:ext cx="0" cy="0"/>
          <a:chOff x="0" y="0"/>
          <a:chExt cx="0" cy="0"/>
        </a:xfrm>
      </p:grpSpPr>
      <p:sp>
        <p:nvSpPr>
          <p:cNvPr id="491" name="Google Shape;491;p53"/>
          <p:cNvSpPr txBox="1"/>
          <p:nvPr>
            <p:ph idx="1" type="body"/>
          </p:nvPr>
        </p:nvSpPr>
        <p:spPr>
          <a:xfrm>
            <a:off x="930575" y="1883750"/>
            <a:ext cx="6366900" cy="100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4300"/>
              <a:t>Thank you.</a:t>
            </a:r>
            <a:endParaRPr sz="4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85163" y="5613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Accept or Reject?  </a:t>
            </a:r>
            <a:endParaRPr/>
          </a:p>
        </p:txBody>
      </p:sp>
      <p:pic>
        <p:nvPicPr>
          <p:cNvPr id="98" name="Google Shape;98;p17"/>
          <p:cNvPicPr preferRelativeResize="0"/>
          <p:nvPr/>
        </p:nvPicPr>
        <p:blipFill>
          <a:blip r:embed="rId3">
            <a:alphaModFix/>
          </a:blip>
          <a:stretch>
            <a:fillRect/>
          </a:stretch>
        </p:blipFill>
        <p:spPr>
          <a:xfrm>
            <a:off x="5914375" y="2014888"/>
            <a:ext cx="2375101" cy="1583401"/>
          </a:xfrm>
          <a:prstGeom prst="rect">
            <a:avLst/>
          </a:prstGeom>
          <a:noFill/>
          <a:ln>
            <a:noFill/>
          </a:ln>
        </p:spPr>
      </p:pic>
      <p:cxnSp>
        <p:nvCxnSpPr>
          <p:cNvPr id="99" name="Google Shape;99;p17"/>
          <p:cNvCxnSpPr/>
          <p:nvPr/>
        </p:nvCxnSpPr>
        <p:spPr>
          <a:xfrm>
            <a:off x="2076525" y="3053863"/>
            <a:ext cx="589800" cy="0"/>
          </a:xfrm>
          <a:prstGeom prst="straightConnector1">
            <a:avLst/>
          </a:prstGeom>
          <a:noFill/>
          <a:ln cap="flat" cmpd="sng" w="9525">
            <a:solidFill>
              <a:schemeClr val="dk2"/>
            </a:solidFill>
            <a:prstDash val="solid"/>
            <a:round/>
            <a:headEnd len="med" w="med" type="none"/>
            <a:tailEnd len="med" w="med" type="triangle"/>
          </a:ln>
        </p:spPr>
      </p:cxnSp>
      <p:sp>
        <p:nvSpPr>
          <p:cNvPr id="100" name="Google Shape;100;p17"/>
          <p:cNvSpPr txBox="1"/>
          <p:nvPr/>
        </p:nvSpPr>
        <p:spPr>
          <a:xfrm>
            <a:off x="4217272" y="632375"/>
            <a:ext cx="984000" cy="14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7"/>
          <p:cNvPicPr preferRelativeResize="0"/>
          <p:nvPr/>
        </p:nvPicPr>
        <p:blipFill>
          <a:blip r:embed="rId4">
            <a:alphaModFix/>
          </a:blip>
          <a:stretch>
            <a:fillRect/>
          </a:stretch>
        </p:blipFill>
        <p:spPr>
          <a:xfrm>
            <a:off x="2666300" y="2365817"/>
            <a:ext cx="2064125" cy="1376083"/>
          </a:xfrm>
          <a:prstGeom prst="rect">
            <a:avLst/>
          </a:prstGeom>
          <a:noFill/>
          <a:ln>
            <a:noFill/>
          </a:ln>
          <a:effectLst>
            <a:reflection blurRad="0" dir="5400000" dist="38100" endA="0" endPos="30000" fadeDir="5400012" kx="0" rotWithShape="0" algn="bl" stA="4000" stPos="0" sy="-100000" ky="0"/>
          </a:effectLst>
        </p:spPr>
      </p:pic>
      <p:pic>
        <p:nvPicPr>
          <p:cNvPr id="102" name="Google Shape;102;p17"/>
          <p:cNvPicPr preferRelativeResize="0"/>
          <p:nvPr/>
        </p:nvPicPr>
        <p:blipFill>
          <a:blip r:embed="rId5">
            <a:alphaModFix/>
          </a:blip>
          <a:stretch>
            <a:fillRect/>
          </a:stretch>
        </p:blipFill>
        <p:spPr>
          <a:xfrm>
            <a:off x="5914386" y="561350"/>
            <a:ext cx="2375089" cy="1330050"/>
          </a:xfrm>
          <a:prstGeom prst="rect">
            <a:avLst/>
          </a:prstGeom>
          <a:noFill/>
          <a:ln>
            <a:noFill/>
          </a:ln>
        </p:spPr>
      </p:pic>
      <p:pic>
        <p:nvPicPr>
          <p:cNvPr id="103" name="Google Shape;103;p17"/>
          <p:cNvPicPr preferRelativeResize="0"/>
          <p:nvPr/>
        </p:nvPicPr>
        <p:blipFill>
          <a:blip r:embed="rId6">
            <a:alphaModFix/>
          </a:blip>
          <a:stretch>
            <a:fillRect/>
          </a:stretch>
        </p:blipFill>
        <p:spPr>
          <a:xfrm>
            <a:off x="5931675" y="3721775"/>
            <a:ext cx="2375101" cy="1336000"/>
          </a:xfrm>
          <a:prstGeom prst="rect">
            <a:avLst/>
          </a:prstGeom>
          <a:noFill/>
          <a:ln>
            <a:noFill/>
          </a:ln>
        </p:spPr>
      </p:pic>
      <p:cxnSp>
        <p:nvCxnSpPr>
          <p:cNvPr id="104" name="Google Shape;104;p17"/>
          <p:cNvCxnSpPr>
            <a:stCxn id="101" idx="3"/>
          </p:cNvCxnSpPr>
          <p:nvPr/>
        </p:nvCxnSpPr>
        <p:spPr>
          <a:xfrm flipH="1" rot="10800000">
            <a:off x="4730425" y="1414958"/>
            <a:ext cx="1011300" cy="16389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7"/>
          <p:cNvCxnSpPr>
            <a:stCxn id="101" idx="3"/>
          </p:cNvCxnSpPr>
          <p:nvPr/>
        </p:nvCxnSpPr>
        <p:spPr>
          <a:xfrm>
            <a:off x="4730425" y="3053858"/>
            <a:ext cx="1063800" cy="216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7"/>
          <p:cNvCxnSpPr/>
          <p:nvPr/>
        </p:nvCxnSpPr>
        <p:spPr>
          <a:xfrm>
            <a:off x="4738051" y="3075537"/>
            <a:ext cx="1087800" cy="1511700"/>
          </a:xfrm>
          <a:prstGeom prst="straightConnector1">
            <a:avLst/>
          </a:prstGeom>
          <a:noFill/>
          <a:ln cap="flat" cmpd="sng" w="9525">
            <a:solidFill>
              <a:schemeClr val="dk2"/>
            </a:solidFill>
            <a:prstDash val="solid"/>
            <a:round/>
            <a:headEnd len="med" w="med" type="none"/>
            <a:tailEnd len="med" w="med" type="triangle"/>
          </a:ln>
        </p:spPr>
      </p:cxnSp>
      <p:pic>
        <p:nvPicPr>
          <p:cNvPr id="107" name="Google Shape;107;p17"/>
          <p:cNvPicPr preferRelativeResize="0"/>
          <p:nvPr/>
        </p:nvPicPr>
        <p:blipFill>
          <a:blip r:embed="rId7">
            <a:alphaModFix/>
          </a:blip>
          <a:stretch>
            <a:fillRect/>
          </a:stretch>
        </p:blipFill>
        <p:spPr>
          <a:xfrm>
            <a:off x="2437330" y="3836950"/>
            <a:ext cx="2217257" cy="535200"/>
          </a:xfrm>
          <a:prstGeom prst="rect">
            <a:avLst/>
          </a:prstGeom>
          <a:noFill/>
          <a:ln>
            <a:noFill/>
          </a:ln>
        </p:spPr>
      </p:pic>
      <p:sp>
        <p:nvSpPr>
          <p:cNvPr id="108" name="Google Shape;108;p17"/>
          <p:cNvSpPr/>
          <p:nvPr/>
        </p:nvSpPr>
        <p:spPr>
          <a:xfrm>
            <a:off x="192525" y="1841713"/>
            <a:ext cx="1884000" cy="2424300"/>
          </a:xfrm>
          <a:prstGeom prst="foldedCorner">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a:p>
            <a:pPr indent="0" lvl="0" marL="0" rtl="0" algn="l">
              <a:spcBef>
                <a:spcPts val="0"/>
              </a:spcBef>
              <a:spcAft>
                <a:spcPts val="0"/>
              </a:spcAft>
              <a:buNone/>
            </a:pPr>
            <a:r>
              <a:rPr lang="en" u="sng"/>
              <a:t>Client Order</a:t>
            </a:r>
            <a:endParaRPr u="sng"/>
          </a:p>
          <a:p>
            <a:pPr indent="0" lvl="0" marL="0" rtl="0" algn="l">
              <a:spcBef>
                <a:spcPts val="0"/>
              </a:spcBef>
              <a:spcAft>
                <a:spcPts val="0"/>
              </a:spcAft>
              <a:buNone/>
            </a:pPr>
            <a:r>
              <a:t/>
            </a:r>
            <a:endParaRPr u="sng"/>
          </a:p>
          <a:p>
            <a:pPr indent="-317500" lvl="0" marL="457200" rtl="0" algn="l">
              <a:lnSpc>
                <a:spcPct val="115000"/>
              </a:lnSpc>
              <a:spcBef>
                <a:spcPts val="0"/>
              </a:spcBef>
              <a:spcAft>
                <a:spcPts val="0"/>
              </a:spcAft>
              <a:buSzPts val="1400"/>
              <a:buChar char="●"/>
            </a:pPr>
            <a:r>
              <a:rPr lang="en"/>
              <a:t>Order distance</a:t>
            </a:r>
            <a:endParaRPr/>
          </a:p>
          <a:p>
            <a:pPr indent="-317500" lvl="0" marL="457200" rtl="0" algn="l">
              <a:lnSpc>
                <a:spcPct val="115000"/>
              </a:lnSpc>
              <a:spcBef>
                <a:spcPts val="0"/>
              </a:spcBef>
              <a:spcAft>
                <a:spcPts val="0"/>
              </a:spcAft>
              <a:buSzPts val="1400"/>
              <a:buChar char="●"/>
            </a:pPr>
            <a:r>
              <a:rPr lang="en"/>
              <a:t>Origin </a:t>
            </a:r>
            <a:endParaRPr/>
          </a:p>
          <a:p>
            <a:pPr indent="-317500" lvl="0" marL="457200" rtl="0" algn="l">
              <a:lnSpc>
                <a:spcPct val="115000"/>
              </a:lnSpc>
              <a:spcBef>
                <a:spcPts val="0"/>
              </a:spcBef>
              <a:spcAft>
                <a:spcPts val="0"/>
              </a:spcAft>
              <a:buSzPts val="1400"/>
              <a:buChar char="●"/>
            </a:pPr>
            <a:r>
              <a:rPr lang="en"/>
              <a:t>Destination</a:t>
            </a:r>
            <a:endParaRPr/>
          </a:p>
          <a:p>
            <a:pPr indent="-317500" lvl="0" marL="457200" rtl="0" algn="l">
              <a:lnSpc>
                <a:spcPct val="115000"/>
              </a:lnSpc>
              <a:spcBef>
                <a:spcPts val="0"/>
              </a:spcBef>
              <a:spcAft>
                <a:spcPts val="0"/>
              </a:spcAft>
              <a:buSzPts val="1400"/>
              <a:buChar char="●"/>
            </a:pPr>
            <a:r>
              <a:rPr lang="en"/>
              <a:t>Weight of order</a:t>
            </a:r>
            <a:endParaRPr/>
          </a:p>
          <a:p>
            <a:pPr indent="-317500" lvl="0" marL="457200" rtl="0" algn="l">
              <a:lnSpc>
                <a:spcPct val="115000"/>
              </a:lnSpc>
              <a:spcBef>
                <a:spcPts val="0"/>
              </a:spcBef>
              <a:spcAft>
                <a:spcPts val="0"/>
              </a:spcAft>
              <a:buSzPts val="1400"/>
              <a:buChar char="●"/>
            </a:pPr>
            <a:r>
              <a:rPr lang="en"/>
              <a:t>Lead Days</a:t>
            </a:r>
            <a:endParaRPr/>
          </a:p>
          <a:p>
            <a:pPr indent="-317500" lvl="0" marL="457200" rtl="0" algn="l">
              <a:lnSpc>
                <a:spcPct val="115000"/>
              </a:lnSpc>
              <a:spcBef>
                <a:spcPts val="0"/>
              </a:spcBef>
              <a:spcAft>
                <a:spcPts val="0"/>
              </a:spcAft>
              <a:buSzPts val="1400"/>
              <a:buChar char="●"/>
            </a:pPr>
            <a:r>
              <a:rPr lang="en"/>
              <a:t>Rate</a:t>
            </a:r>
            <a:endParaRPr/>
          </a:p>
          <a:p>
            <a:pPr indent="-317500" lvl="0" marL="457200" rtl="0" algn="l">
              <a:lnSpc>
                <a:spcPct val="115000"/>
              </a:lnSpc>
              <a:spcBef>
                <a:spcPts val="0"/>
              </a:spcBef>
              <a:spcAft>
                <a:spcPts val="0"/>
              </a:spcAft>
              <a:buSzPts val="1400"/>
              <a:buChar char="●"/>
            </a:pP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437325" y="4814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   C.H. Robinson’s Order Decision Process</a:t>
            </a:r>
            <a:endParaRPr sz="2200"/>
          </a:p>
        </p:txBody>
      </p:sp>
      <p:cxnSp>
        <p:nvCxnSpPr>
          <p:cNvPr id="114" name="Google Shape;114;p18"/>
          <p:cNvCxnSpPr/>
          <p:nvPr/>
        </p:nvCxnSpPr>
        <p:spPr>
          <a:xfrm flipH="1" rot="10800000">
            <a:off x="4909700" y="1787925"/>
            <a:ext cx="1436100" cy="9600"/>
          </a:xfrm>
          <a:prstGeom prst="straightConnector1">
            <a:avLst/>
          </a:prstGeom>
          <a:noFill/>
          <a:ln cap="flat" cmpd="sng" w="9525">
            <a:solidFill>
              <a:schemeClr val="dk2"/>
            </a:solidFill>
            <a:prstDash val="solid"/>
            <a:round/>
            <a:headEnd len="med" w="med" type="none"/>
            <a:tailEnd len="med" w="med" type="triangle"/>
          </a:ln>
        </p:spPr>
      </p:cxnSp>
      <p:grpSp>
        <p:nvGrpSpPr>
          <p:cNvPr id="115" name="Google Shape;115;p18"/>
          <p:cNvGrpSpPr/>
          <p:nvPr/>
        </p:nvGrpSpPr>
        <p:grpSpPr>
          <a:xfrm>
            <a:off x="759675" y="997175"/>
            <a:ext cx="8021075" cy="3705500"/>
            <a:chOff x="844600" y="947125"/>
            <a:chExt cx="8021075" cy="3705500"/>
          </a:xfrm>
        </p:grpSpPr>
        <p:grpSp>
          <p:nvGrpSpPr>
            <p:cNvPr id="116" name="Google Shape;116;p18"/>
            <p:cNvGrpSpPr/>
            <p:nvPr/>
          </p:nvGrpSpPr>
          <p:grpSpPr>
            <a:xfrm>
              <a:off x="844600" y="1049400"/>
              <a:ext cx="4098200" cy="3603225"/>
              <a:chOff x="844600" y="1049400"/>
              <a:chExt cx="4098200" cy="3603225"/>
            </a:xfrm>
          </p:grpSpPr>
          <p:sp>
            <p:nvSpPr>
              <p:cNvPr id="117" name="Google Shape;117;p18"/>
              <p:cNvSpPr/>
              <p:nvPr/>
            </p:nvSpPr>
            <p:spPr>
              <a:xfrm>
                <a:off x="844600" y="2039500"/>
                <a:ext cx="1485300" cy="97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a:t>
                </a:r>
                <a:endParaRPr/>
              </a:p>
              <a:p>
                <a:pPr indent="0" lvl="0" marL="0" rtl="0" algn="ctr">
                  <a:spcBef>
                    <a:spcPts val="0"/>
                  </a:spcBef>
                  <a:spcAft>
                    <a:spcPts val="0"/>
                  </a:spcAft>
                  <a:buNone/>
                </a:pPr>
                <a:r>
                  <a:rPr lang="en"/>
                  <a:t>(Shipper)</a:t>
                </a:r>
                <a:endParaRPr/>
              </a:p>
              <a:p>
                <a:pPr indent="0" lvl="0" marL="0" rtl="0" algn="ctr">
                  <a:spcBef>
                    <a:spcPts val="0"/>
                  </a:spcBef>
                  <a:spcAft>
                    <a:spcPts val="0"/>
                  </a:spcAft>
                  <a:buNone/>
                </a:pPr>
                <a:r>
                  <a:rPr lang="en"/>
                  <a:t>Places Order</a:t>
                </a:r>
                <a:endParaRPr/>
              </a:p>
            </p:txBody>
          </p:sp>
          <p:sp>
            <p:nvSpPr>
              <p:cNvPr id="118" name="Google Shape;118;p18"/>
              <p:cNvSpPr/>
              <p:nvPr/>
            </p:nvSpPr>
            <p:spPr>
              <a:xfrm>
                <a:off x="3031175" y="3965025"/>
                <a:ext cx="1113900" cy="687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CustomerWithdraws</a:t>
                </a:r>
                <a:endParaRPr/>
              </a:p>
            </p:txBody>
          </p:sp>
          <p:cxnSp>
            <p:nvCxnSpPr>
              <p:cNvPr id="119" name="Google Shape;119;p18"/>
              <p:cNvCxnSpPr/>
              <p:nvPr/>
            </p:nvCxnSpPr>
            <p:spPr>
              <a:xfrm>
                <a:off x="2329900" y="2934525"/>
                <a:ext cx="783900" cy="1030500"/>
              </a:xfrm>
              <a:prstGeom prst="straightConnector1">
                <a:avLst/>
              </a:prstGeom>
              <a:noFill/>
              <a:ln cap="flat" cmpd="sng" w="9525">
                <a:solidFill>
                  <a:schemeClr val="dk2"/>
                </a:solidFill>
                <a:prstDash val="solid"/>
                <a:round/>
                <a:headEnd len="med" w="med" type="none"/>
                <a:tailEnd len="med" w="med" type="triangle"/>
              </a:ln>
            </p:spPr>
          </p:cxnSp>
          <p:grpSp>
            <p:nvGrpSpPr>
              <p:cNvPr id="120" name="Google Shape;120;p18"/>
              <p:cNvGrpSpPr/>
              <p:nvPr/>
            </p:nvGrpSpPr>
            <p:grpSpPr>
              <a:xfrm>
                <a:off x="2261100" y="1049400"/>
                <a:ext cx="2681700" cy="990100"/>
                <a:chOff x="2261100" y="1049400"/>
                <a:chExt cx="2681700" cy="990100"/>
              </a:xfrm>
            </p:grpSpPr>
            <p:cxnSp>
              <p:nvCxnSpPr>
                <p:cNvPr id="121" name="Google Shape;121;p18"/>
                <p:cNvCxnSpPr/>
                <p:nvPr/>
              </p:nvCxnSpPr>
              <p:spPr>
                <a:xfrm flipH="1" rot="10800000">
                  <a:off x="2261100" y="1599400"/>
                  <a:ext cx="1196400" cy="4401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18"/>
                <p:cNvSpPr/>
                <p:nvPr/>
              </p:nvSpPr>
              <p:spPr>
                <a:xfrm>
                  <a:off x="3457500" y="1049400"/>
                  <a:ext cx="1485300" cy="85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Recommender</a:t>
                  </a:r>
                  <a:endParaRPr/>
                </a:p>
                <a:p>
                  <a:pPr indent="0" lvl="0" marL="0" rtl="0" algn="ctr">
                    <a:spcBef>
                      <a:spcPts val="0"/>
                    </a:spcBef>
                    <a:spcAft>
                      <a:spcPts val="0"/>
                    </a:spcAft>
                    <a:buNone/>
                  </a:pPr>
                  <a:r>
                    <a:rPr lang="en"/>
                    <a:t>System</a:t>
                  </a:r>
                  <a:endParaRPr/>
                </a:p>
              </p:txBody>
            </p:sp>
          </p:grpSp>
        </p:grpSp>
        <p:sp>
          <p:nvSpPr>
            <p:cNvPr id="123" name="Google Shape;123;p18"/>
            <p:cNvSpPr/>
            <p:nvPr/>
          </p:nvSpPr>
          <p:spPr>
            <a:xfrm>
              <a:off x="6345600" y="1105525"/>
              <a:ext cx="1485300" cy="85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Account Team</a:t>
              </a:r>
              <a:endParaRPr/>
            </a:p>
          </p:txBody>
        </p:sp>
        <p:sp>
          <p:nvSpPr>
            <p:cNvPr id="124" name="Google Shape;124;p18"/>
            <p:cNvSpPr/>
            <p:nvPr/>
          </p:nvSpPr>
          <p:spPr>
            <a:xfrm>
              <a:off x="4673950" y="2688200"/>
              <a:ext cx="1485300" cy="852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Acceptance</a:t>
              </a:r>
              <a:endParaRPr/>
            </a:p>
          </p:txBody>
        </p:sp>
        <p:sp>
          <p:nvSpPr>
            <p:cNvPr id="125" name="Google Shape;125;p18"/>
            <p:cNvSpPr/>
            <p:nvPr/>
          </p:nvSpPr>
          <p:spPr>
            <a:xfrm>
              <a:off x="7380375" y="2688200"/>
              <a:ext cx="1485300" cy="8526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Rejection</a:t>
              </a:r>
              <a:endParaRPr/>
            </a:p>
          </p:txBody>
        </p:sp>
        <p:cxnSp>
          <p:nvCxnSpPr>
            <p:cNvPr id="126" name="Google Shape;126;p18"/>
            <p:cNvCxnSpPr>
              <a:stCxn id="122" idx="2"/>
              <a:endCxn id="124" idx="0"/>
            </p:cNvCxnSpPr>
            <p:nvPr/>
          </p:nvCxnSpPr>
          <p:spPr>
            <a:xfrm>
              <a:off x="4200150" y="1902000"/>
              <a:ext cx="1216500" cy="7863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a:stCxn id="123" idx="2"/>
              <a:endCxn id="124" idx="0"/>
            </p:cNvCxnSpPr>
            <p:nvPr/>
          </p:nvCxnSpPr>
          <p:spPr>
            <a:xfrm flipH="1">
              <a:off x="5416650" y="1958125"/>
              <a:ext cx="1671600" cy="7302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18"/>
            <p:cNvCxnSpPr>
              <a:stCxn id="123" idx="2"/>
              <a:endCxn id="125" idx="0"/>
            </p:cNvCxnSpPr>
            <p:nvPr/>
          </p:nvCxnSpPr>
          <p:spPr>
            <a:xfrm>
              <a:off x="7088250" y="1958125"/>
              <a:ext cx="1034700" cy="73020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8"/>
            <p:cNvSpPr txBox="1"/>
            <p:nvPr/>
          </p:nvSpPr>
          <p:spPr>
            <a:xfrm>
              <a:off x="4131475" y="2163275"/>
              <a:ext cx="7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a:t>
              </a:r>
              <a:endParaRPr>
                <a:latin typeface="Roboto"/>
                <a:ea typeface="Roboto"/>
                <a:cs typeface="Roboto"/>
                <a:sym typeface="Roboto"/>
              </a:endParaRPr>
            </a:p>
          </p:txBody>
        </p:sp>
        <p:sp>
          <p:nvSpPr>
            <p:cNvPr id="130" name="Google Shape;130;p18"/>
            <p:cNvSpPr txBox="1"/>
            <p:nvPr/>
          </p:nvSpPr>
          <p:spPr>
            <a:xfrm>
              <a:off x="5097300" y="947125"/>
              <a:ext cx="94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Yellow or Red</a:t>
              </a:r>
              <a:endParaRPr>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pic>
        <p:nvPicPr>
          <p:cNvPr id="135" name="Google Shape;135;p19"/>
          <p:cNvPicPr preferRelativeResize="0"/>
          <p:nvPr/>
        </p:nvPicPr>
        <p:blipFill>
          <a:blip r:embed="rId3">
            <a:alphaModFix/>
          </a:blip>
          <a:stretch>
            <a:fillRect/>
          </a:stretch>
        </p:blipFill>
        <p:spPr>
          <a:xfrm>
            <a:off x="4341025" y="1511250"/>
            <a:ext cx="3915331" cy="3258024"/>
          </a:xfrm>
          <a:prstGeom prst="rect">
            <a:avLst/>
          </a:prstGeom>
          <a:noFill/>
          <a:ln>
            <a:noFill/>
          </a:ln>
        </p:spPr>
      </p:pic>
      <p:sp>
        <p:nvSpPr>
          <p:cNvPr id="136" name="Google Shape;136;p19"/>
          <p:cNvSpPr txBox="1"/>
          <p:nvPr>
            <p:ph type="title"/>
          </p:nvPr>
        </p:nvSpPr>
        <p:spPr>
          <a:xfrm>
            <a:off x="456150" y="587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Decisions: Recommender Vs. Account Team</a:t>
            </a:r>
            <a:endParaRPr/>
          </a:p>
        </p:txBody>
      </p:sp>
      <p:pic>
        <p:nvPicPr>
          <p:cNvPr id="137" name="Google Shape;137;p19"/>
          <p:cNvPicPr preferRelativeResize="0"/>
          <p:nvPr/>
        </p:nvPicPr>
        <p:blipFill>
          <a:blip r:embed="rId4">
            <a:alphaModFix/>
          </a:blip>
          <a:stretch>
            <a:fillRect/>
          </a:stretch>
        </p:blipFill>
        <p:spPr>
          <a:xfrm>
            <a:off x="762000" y="1413375"/>
            <a:ext cx="3295126" cy="343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20"/>
          <p:cNvSpPr/>
          <p:nvPr/>
        </p:nvSpPr>
        <p:spPr>
          <a:xfrm rot="1013739">
            <a:off x="4063356" y="1694789"/>
            <a:ext cx="695731" cy="317637"/>
          </a:xfrm>
          <a:prstGeom prst="right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rot="9441183">
            <a:off x="4154206" y="3342799"/>
            <a:ext cx="683285" cy="311839"/>
          </a:xfrm>
          <a:prstGeom prst="right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17075" y="468450"/>
            <a:ext cx="3432600" cy="1575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900"/>
          </a:p>
          <a:p>
            <a:pPr indent="0" lvl="0" marL="0" rtl="0" algn="ctr">
              <a:spcBef>
                <a:spcPts val="0"/>
              </a:spcBef>
              <a:spcAft>
                <a:spcPts val="0"/>
              </a:spcAft>
              <a:buNone/>
            </a:pPr>
            <a:r>
              <a:rPr b="1" lang="en" sz="1700">
                <a:solidFill>
                  <a:schemeClr val="lt1"/>
                </a:solidFill>
                <a:latin typeface="Maven Pro"/>
                <a:ea typeface="Maven Pro"/>
                <a:cs typeface="Maven Pro"/>
                <a:sym typeface="Maven Pro"/>
              </a:rPr>
              <a:t>Problem</a:t>
            </a:r>
            <a:endParaRPr b="1" sz="17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Maven Pro"/>
                <a:ea typeface="Maven Pro"/>
                <a:cs typeface="Maven Pro"/>
                <a:sym typeface="Maven Pro"/>
              </a:rPr>
              <a:t>C.H. Robinson needs a platform on which to test improvements to their recommender system.</a:t>
            </a:r>
            <a:endParaRPr b="1" sz="1600">
              <a:solidFill>
                <a:schemeClr val="lt1"/>
              </a:solidFill>
              <a:latin typeface="Maven Pro"/>
              <a:ea typeface="Maven Pro"/>
              <a:cs typeface="Maven Pro"/>
              <a:sym typeface="Maven Pro"/>
            </a:endParaRPr>
          </a:p>
          <a:p>
            <a:pPr indent="0" lvl="0" marL="0" rtl="0" algn="l">
              <a:spcBef>
                <a:spcPts val="1200"/>
              </a:spcBef>
              <a:spcAft>
                <a:spcPts val="0"/>
              </a:spcAft>
              <a:buNone/>
            </a:pPr>
            <a:r>
              <a:t/>
            </a:r>
            <a:endParaRPr/>
          </a:p>
        </p:txBody>
      </p:sp>
      <p:sp>
        <p:nvSpPr>
          <p:cNvPr id="145" name="Google Shape;145;p20"/>
          <p:cNvSpPr/>
          <p:nvPr/>
        </p:nvSpPr>
        <p:spPr>
          <a:xfrm>
            <a:off x="4948975" y="1788250"/>
            <a:ext cx="4020300" cy="1709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aven Pro"/>
                <a:ea typeface="Maven Pro"/>
                <a:cs typeface="Maven Pro"/>
                <a:sym typeface="Maven Pro"/>
              </a:rPr>
              <a:t>Proposed Solution</a:t>
            </a:r>
            <a:endParaRPr b="1" sz="17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Maven Pro"/>
                <a:ea typeface="Maven Pro"/>
                <a:cs typeface="Maven Pro"/>
                <a:sym typeface="Maven Pro"/>
              </a:rPr>
              <a:t>Use of Bayesian methods to produce a parametric model of the order decision process which generates synthetic data.</a:t>
            </a:r>
            <a:endParaRPr b="1" sz="12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146" name="Google Shape;146;p20"/>
          <p:cNvSpPr/>
          <p:nvPr/>
        </p:nvSpPr>
        <p:spPr>
          <a:xfrm>
            <a:off x="440875" y="3372325"/>
            <a:ext cx="3615900" cy="1435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Maven Pro"/>
              <a:ea typeface="Maven Pro"/>
              <a:cs typeface="Maven Pro"/>
              <a:sym typeface="Maven Pro"/>
            </a:endParaRPr>
          </a:p>
          <a:p>
            <a:pPr indent="0" lvl="0" marL="0" rtl="0" algn="ctr">
              <a:spcBef>
                <a:spcPts val="0"/>
              </a:spcBef>
              <a:spcAft>
                <a:spcPts val="0"/>
              </a:spcAft>
              <a:buNone/>
            </a:pPr>
            <a:r>
              <a:rPr b="1" lang="en" sz="1800">
                <a:solidFill>
                  <a:schemeClr val="lt1"/>
                </a:solidFill>
                <a:latin typeface="Maven Pro"/>
                <a:ea typeface="Maven Pro"/>
                <a:cs typeface="Maven Pro"/>
                <a:sym typeface="Maven Pro"/>
              </a:rPr>
              <a:t>Impact on CHR</a:t>
            </a:r>
            <a:endParaRPr b="1"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Nunito"/>
                <a:ea typeface="Nunito"/>
                <a:cs typeface="Nunito"/>
                <a:sym typeface="Nunito"/>
              </a:rPr>
              <a:t>De-risk improvements to the recommender system and make order processing more efficient.</a:t>
            </a:r>
            <a:endParaRPr b="1" sz="15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448825" y="7744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Synthetic Data?</a:t>
            </a:r>
            <a:endParaRPr/>
          </a:p>
        </p:txBody>
      </p:sp>
      <p:sp>
        <p:nvSpPr>
          <p:cNvPr id="152" name="Google Shape;152;p21"/>
          <p:cNvSpPr txBox="1"/>
          <p:nvPr>
            <p:ph idx="1" type="body"/>
          </p:nvPr>
        </p:nvSpPr>
        <p:spPr>
          <a:xfrm>
            <a:off x="727650" y="1693225"/>
            <a:ext cx="7688700" cy="2304600"/>
          </a:xfrm>
          <a:prstGeom prst="rect">
            <a:avLst/>
          </a:prstGeom>
        </p:spPr>
        <p:txBody>
          <a:bodyPr anchorCtr="0" anchor="ctr"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sz="1800"/>
              <a:t>To achieve more robust improvements of the Recommender System</a:t>
            </a:r>
            <a:endParaRPr sz="1800"/>
          </a:p>
          <a:p>
            <a:pPr indent="-342900" lvl="0" marL="457200" rtl="0" algn="l">
              <a:lnSpc>
                <a:spcPct val="200000"/>
              </a:lnSpc>
              <a:spcBef>
                <a:spcPts val="0"/>
              </a:spcBef>
              <a:spcAft>
                <a:spcPts val="0"/>
              </a:spcAft>
              <a:buSzPts val="1800"/>
              <a:buChar char="●"/>
            </a:pPr>
            <a:r>
              <a:rPr lang="en" sz="1800"/>
              <a:t>To avoid overfitting any improvements to the original data</a:t>
            </a:r>
            <a:endParaRPr sz="1800"/>
          </a:p>
          <a:p>
            <a:pPr indent="-342900" lvl="0" marL="457200" rtl="0" algn="l">
              <a:lnSpc>
                <a:spcPct val="200000"/>
              </a:lnSpc>
              <a:spcBef>
                <a:spcPts val="0"/>
              </a:spcBef>
              <a:spcAft>
                <a:spcPts val="0"/>
              </a:spcAft>
              <a:buSzPts val="1800"/>
              <a:buChar char="●"/>
            </a:pPr>
            <a:r>
              <a:rPr lang="en" sz="1800"/>
              <a:t>To de-risk modifications to the Recommender System</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